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9" r:id="rId4"/>
    <p:sldId id="261" r:id="rId5"/>
    <p:sldId id="262" r:id="rId6"/>
    <p:sldId id="299" r:id="rId7"/>
    <p:sldId id="300" r:id="rId8"/>
    <p:sldId id="301" r:id="rId9"/>
    <p:sldId id="304" r:id="rId10"/>
    <p:sldId id="302" r:id="rId11"/>
    <p:sldId id="303" r:id="rId12"/>
    <p:sldId id="305" r:id="rId13"/>
    <p:sldId id="306" r:id="rId14"/>
    <p:sldId id="307" r:id="rId15"/>
    <p:sldId id="274" r:id="rId16"/>
    <p:sldId id="282" r:id="rId17"/>
    <p:sldId id="315" r:id="rId18"/>
    <p:sldId id="317" r:id="rId19"/>
    <p:sldId id="316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284" r:id="rId29"/>
    <p:sldId id="285" r:id="rId30"/>
    <p:sldId id="286" r:id="rId31"/>
    <p:sldId id="291" r:id="rId32"/>
    <p:sldId id="287" r:id="rId33"/>
    <p:sldId id="288" r:id="rId34"/>
    <p:sldId id="292" r:id="rId35"/>
    <p:sldId id="293" r:id="rId36"/>
    <p:sldId id="294" r:id="rId37"/>
    <p:sldId id="295" r:id="rId38"/>
    <p:sldId id="296" r:id="rId39"/>
    <p:sldId id="297" r:id="rId40"/>
    <p:sldId id="309" r:id="rId41"/>
    <p:sldId id="310" r:id="rId42"/>
    <p:sldId id="311" r:id="rId43"/>
    <p:sldId id="312" r:id="rId44"/>
    <p:sldId id="313" r:id="rId45"/>
    <p:sldId id="31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180590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85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223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562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79759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127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008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195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114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310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7145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E80E7CE-3A0F-4473-93F5-5F5DF37BDDFF}" type="datetimeFigureOut">
              <a:rPr lang="en-ID" smtClean="0"/>
              <a:t>29/08/2019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FFD8A6E-2C40-4E53-AEAA-CA7ED6F294EE}" type="slidenum">
              <a:rPr lang="en-ID" smtClean="0"/>
              <a:t>‹#›</a:t>
            </a:fld>
            <a:endParaRPr lang="en-ID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03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F2BD-8C21-425B-915F-C22B2058E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23042"/>
          </a:xfrm>
        </p:spPr>
        <p:txBody>
          <a:bodyPr>
            <a:noAutofit/>
          </a:bodyPr>
          <a:lstStyle/>
          <a:p>
            <a:r>
              <a:rPr lang="en-ID" sz="6600" b="1" dirty="0">
                <a:latin typeface="Adobe Garamond Pro Bold" panose="02020702060506020403" pitchFamily="18" charset="0"/>
              </a:rPr>
              <a:t>PETUNJUK PENGISIAN MANAJEMEN RISIKO UNIT KERJA</a:t>
            </a:r>
          </a:p>
        </p:txBody>
      </p:sp>
    </p:spTree>
    <p:extLst>
      <p:ext uri="{BB962C8B-B14F-4D97-AF65-F5344CB8AC3E}">
        <p14:creationId xmlns:p14="http://schemas.microsoft.com/office/powerpoint/2010/main" val="29397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ED8106-BC50-4BF9-B65B-38EBDAF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80" y="281998"/>
            <a:ext cx="9950233" cy="6283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857127" y="3135369"/>
            <a:ext cx="11026140" cy="1013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Bahnschrift SemiLight Condensed" panose="020B0502040204020203" pitchFamily="34" charset="0"/>
              </a:rPr>
              <a:t>Berisi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nama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Instansi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atau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Pihak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Terkait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beserta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hubungannya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3600" dirty="0">
                <a:latin typeface="Bahnschrift SemiLight Condensed" panose="020B0502040204020203" pitchFamily="34" charset="0"/>
              </a:rPr>
              <a:t> Unit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Pemilik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Risiko</a:t>
            </a:r>
            <a:endParaRPr lang="en-US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395080" y="4238519"/>
            <a:ext cx="452380" cy="4701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ED8106-BC50-4BF9-B65B-38EBDAF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81" y="263338"/>
            <a:ext cx="9950233" cy="6283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857127" y="4236382"/>
            <a:ext cx="11026140" cy="1013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Bahnschrift SemiLight Condensed" panose="020B0502040204020203" pitchFamily="34" charset="0"/>
              </a:rPr>
              <a:t>Berisi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Peraturan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Perundangan</a:t>
            </a:r>
            <a:r>
              <a:rPr lang="en-US" sz="3600" dirty="0">
                <a:latin typeface="Bahnschrift SemiLight Condensed" panose="020B0502040204020203" pitchFamily="34" charset="0"/>
              </a:rPr>
              <a:t> yang </a:t>
            </a:r>
            <a:r>
              <a:rPr lang="en-US" sz="3600" dirty="0" err="1">
                <a:latin typeface="Bahnschrift SemiLight Condensed" panose="020B0502040204020203" pitchFamily="34" charset="0"/>
              </a:rPr>
              <a:t>berhubungan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kinerja</a:t>
            </a:r>
            <a:r>
              <a:rPr lang="en-US" sz="3600" dirty="0">
                <a:latin typeface="Bahnschrift SemiLight Condensed" panose="020B0502040204020203" pitchFamily="34" charset="0"/>
              </a:rPr>
              <a:t> Unit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Pemilik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Risiko</a:t>
            </a:r>
            <a:endParaRPr lang="en-US" sz="36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432404" y="5271793"/>
            <a:ext cx="424388" cy="424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7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1" y="249973"/>
            <a:ext cx="11008373" cy="6386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409" y="4861532"/>
            <a:ext cx="11026140" cy="1774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latin typeface="Bahnschrift SemiLight Condensed" panose="020B0502040204020203" pitchFamily="34" charset="0"/>
              </a:rPr>
              <a:t>Kriteria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Risiko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sudah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ditentukan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pada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petunjuk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teknis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sehingga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unit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kerja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hanya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memindahkan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dari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petunjuk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teknis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ke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formulir</a:t>
            </a:r>
            <a:r>
              <a:rPr lang="en-US" sz="36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 smtClean="0">
                <a:latin typeface="Bahnschrift SemiLight Condensed" panose="020B0502040204020203" pitchFamily="34" charset="0"/>
              </a:rPr>
              <a:t>ini</a:t>
            </a:r>
            <a:endParaRPr lang="en-US" sz="3600" dirty="0" smtClean="0">
              <a:latin typeface="Bahnschrift SemiLight Condensed" panose="020B0502040204020203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97919" y="249973"/>
            <a:ext cx="435827" cy="4358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1" y="249973"/>
            <a:ext cx="11008373" cy="63863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33062" y="4833259"/>
            <a:ext cx="382555" cy="382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342" y="102637"/>
            <a:ext cx="11205752" cy="4646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8" y="287226"/>
            <a:ext cx="5055378" cy="3005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489" y="903362"/>
            <a:ext cx="5714811" cy="1902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CA15AE-B158-447D-A2DF-0FC4E0C406BC}"/>
              </a:ext>
            </a:extLst>
          </p:cNvPr>
          <p:cNvSpPr/>
          <p:nvPr/>
        </p:nvSpPr>
        <p:spPr>
          <a:xfrm>
            <a:off x="830681" y="3536277"/>
            <a:ext cx="11026140" cy="10131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atin typeface="Bahnschrift SemiLight Condensed" panose="020B0502040204020203" pitchFamily="34" charset="0"/>
              </a:rPr>
              <a:t>Kombinasi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antara</a:t>
            </a:r>
            <a:r>
              <a:rPr lang="en-US" sz="280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dampak</a:t>
            </a:r>
            <a:r>
              <a:rPr lang="en-US" sz="2800" dirty="0">
                <a:latin typeface="Bahnschrift SemiLight Condensed" panose="020B0502040204020203" pitchFamily="34" charset="0"/>
              </a:rPr>
              <a:t> dan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kemungkinan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menunjukkan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Besaran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. </a:t>
            </a:r>
          </a:p>
          <a:p>
            <a:pPr algn="ctr"/>
            <a:r>
              <a:rPr lang="en-US" sz="2800" dirty="0" err="1">
                <a:latin typeface="Bahnschrift SemiLight Condensed" panose="020B0502040204020203" pitchFamily="34" charset="0"/>
              </a:rPr>
              <a:t>Besaran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dalam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Matriks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Analisis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untuk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menentukan</a:t>
            </a:r>
            <a:r>
              <a:rPr lang="en-US" sz="280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056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1" y="249973"/>
            <a:ext cx="11008373" cy="63863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933062" y="5803641"/>
            <a:ext cx="382555" cy="3825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0168" y="335902"/>
            <a:ext cx="11291478" cy="5467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849" y="822571"/>
            <a:ext cx="6766737" cy="372059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C0E01D-D1B4-4BA8-AFA6-A6E807557960}"/>
              </a:ext>
            </a:extLst>
          </p:cNvPr>
          <p:cNvSpPr txBox="1">
            <a:spLocks/>
          </p:cNvSpPr>
          <p:nvPr/>
        </p:nvSpPr>
        <p:spPr>
          <a:xfrm>
            <a:off x="10051435" y="4746066"/>
            <a:ext cx="1789358" cy="509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v-SE" sz="2800" dirty="0"/>
              <a:t>Pita Risiko</a:t>
            </a:r>
            <a:endParaRPr lang="en-US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33125F-05BD-4A3D-8747-7D1F4FC15782}"/>
              </a:ext>
            </a:extLst>
          </p:cNvPr>
          <p:cNvCxnSpPr/>
          <p:nvPr/>
        </p:nvCxnSpPr>
        <p:spPr>
          <a:xfrm>
            <a:off x="10261123" y="3973299"/>
            <a:ext cx="506404" cy="8972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E63DA937-26B2-4909-B1AA-B8D73A61A1C2}"/>
              </a:ext>
            </a:extLst>
          </p:cNvPr>
          <p:cNvSpPr txBox="1">
            <a:spLocks/>
          </p:cNvSpPr>
          <p:nvPr/>
        </p:nvSpPr>
        <p:spPr>
          <a:xfrm>
            <a:off x="1031406" y="822571"/>
            <a:ext cx="3675888" cy="33980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sv-SE" sz="2800" dirty="0">
                <a:latin typeface="Bahnschrift SemiLight Condensed" panose="020B0502040204020203" pitchFamily="34" charset="0"/>
              </a:rPr>
              <a:t>Berupa besaran kuantitatif level kemungkinan terjadinya dan dampak Risiko yang dapat diterima. </a:t>
            </a:r>
          </a:p>
          <a:p>
            <a:pPr algn="just">
              <a:lnSpc>
                <a:spcPct val="100000"/>
              </a:lnSpc>
            </a:pPr>
            <a:r>
              <a:rPr lang="sv-SE" sz="2800" dirty="0">
                <a:latin typeface="Bahnschrift SemiLight Condensed" panose="020B0502040204020203" pitchFamily="34" charset="0"/>
              </a:rPr>
              <a:t>Selera Risiko digambarkan dengan Pita Risiko</a:t>
            </a:r>
            <a:endParaRPr lang="en-US" sz="2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57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C8B7-6979-4D4A-BAF0-82B41D43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>
                <a:latin typeface="Arial Black" panose="020B0A04020102020204" pitchFamily="34" charset="0"/>
              </a:rPr>
              <a:t>Identifikasi</a:t>
            </a:r>
            <a:r>
              <a:rPr lang="en-US" dirty="0">
                <a:latin typeface="Arial Black" panose="020B0A04020102020204" pitchFamily="34" charset="0"/>
              </a:rPr>
              <a:t>, </a:t>
            </a:r>
            <a:r>
              <a:rPr lang="en-US" dirty="0" err="1">
                <a:latin typeface="Arial Black" panose="020B0A04020102020204" pitchFamily="34" charset="0"/>
              </a:rPr>
              <a:t>Analisis</a:t>
            </a:r>
            <a:r>
              <a:rPr lang="en-US" dirty="0">
                <a:latin typeface="Arial Black" panose="020B0A04020102020204" pitchFamily="34" charset="0"/>
              </a:rPr>
              <a:t>, dan </a:t>
            </a:r>
            <a:r>
              <a:rPr lang="en-US" dirty="0" err="1">
                <a:latin typeface="Arial Black" panose="020B0A04020102020204" pitchFamily="34" charset="0"/>
              </a:rPr>
              <a:t>Evaluasi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Risiko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EE585-1A36-45E9-BBF8-F7911631B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7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817028" y="2604200"/>
            <a:ext cx="11042740" cy="3915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Bahnschrift SemiLight Condensed" panose="020B0502040204020203" pitchFamily="34" charset="0"/>
              </a:rPr>
              <a:t>Dokumen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perencanaan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strategis</a:t>
            </a:r>
            <a:r>
              <a:rPr lang="en-ID" sz="4000" b="1" dirty="0">
                <a:latin typeface="Bahnschrift SemiLight Condensed" panose="020B0502040204020203" pitchFamily="34" charset="0"/>
              </a:rPr>
              <a:t> Kementerian PAN dan RB,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yaitu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Rencana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Strategis</a:t>
            </a:r>
            <a:r>
              <a:rPr lang="en-ID" sz="4000" b="1" dirty="0">
                <a:latin typeface="Bahnschrift SemiLight Condensed" panose="020B0502040204020203" pitchFamily="34" charset="0"/>
              </a:rPr>
              <a:t> (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Renstra</a:t>
            </a:r>
            <a:r>
              <a:rPr lang="en-ID" sz="4000" b="1" dirty="0">
                <a:latin typeface="Bahnschrift SemiLight Condensed" panose="020B0502040204020203" pitchFamily="34" charset="0"/>
              </a:rPr>
              <a:t>),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Perjanjian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Kinerja</a:t>
            </a:r>
            <a:r>
              <a:rPr lang="en-ID" sz="4000" b="1" dirty="0"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Renja</a:t>
            </a:r>
            <a:r>
              <a:rPr lang="en-ID" sz="4000" b="1" dirty="0">
                <a:latin typeface="Bahnschrift SemiLight Condensed" panose="020B0502040204020203" pitchFamily="34" charset="0"/>
              </a:rPr>
              <a:t>, dan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dokumen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lainnya</a:t>
            </a:r>
            <a:r>
              <a:rPr lang="en-ID" sz="4000" b="1" dirty="0"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relevan</a:t>
            </a:r>
            <a:r>
              <a:rPr lang="en-ID" sz="4000" b="1" dirty="0">
                <a:latin typeface="Bahnschrift SemiLight Condensed" panose="020B0502040204020203" pitchFamily="34" charset="0"/>
              </a:rPr>
              <a:t>.</a:t>
            </a:r>
          </a:p>
        </p:txBody>
      </p:sp>
      <p:sp>
        <p:nvSpPr>
          <p:cNvPr id="2" name="Oval 1"/>
          <p:cNvSpPr/>
          <p:nvPr/>
        </p:nvSpPr>
        <p:spPr>
          <a:xfrm>
            <a:off x="1161288" y="1783080"/>
            <a:ext cx="1408176" cy="3474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1874520" y="2084832"/>
            <a:ext cx="4463878" cy="51936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37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817027" y="2602227"/>
            <a:ext cx="10902221" cy="39105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Kesalahan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kegagalan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mungkin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terjadi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pada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tiap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proses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bisnis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pelaksanaan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inisiatif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strategis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faktor-faktor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mempengaruhi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pencapaian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sasaran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organisasi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228391" y="1772816"/>
            <a:ext cx="326571" cy="32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2" idx="4"/>
          </p:cNvCxnSpPr>
          <p:nvPr/>
        </p:nvCxnSpPr>
        <p:spPr>
          <a:xfrm>
            <a:off x="3391677" y="2099387"/>
            <a:ext cx="2946721" cy="50481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56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101012" y="2519265"/>
            <a:ext cx="10795519" cy="416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1B764-45DC-416C-ACD5-1ADC8CEFA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489" y="2626566"/>
            <a:ext cx="6003670" cy="394684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28187" y="1782146"/>
            <a:ext cx="317241" cy="317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2" idx="0"/>
          </p:cNvCxnSpPr>
          <p:nvPr/>
        </p:nvCxnSpPr>
        <p:spPr>
          <a:xfrm>
            <a:off x="4086807" y="2053548"/>
            <a:ext cx="2411965" cy="4657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88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817028" y="2490262"/>
            <a:ext cx="11042180" cy="41251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Identifikasi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akar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ID" sz="4000" b="1" dirty="0" smtClean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r>
              <a:rPr lang="en-ID" sz="4000" b="1" dirty="0" err="1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masalah</a:t>
            </a:r>
            <a:r>
              <a:rPr lang="en-ID" sz="4000" b="1" dirty="0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yang </a:t>
            </a:r>
            <a:endParaRPr lang="en-ID" sz="4000" b="1" dirty="0" smtClean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r>
              <a:rPr lang="en-ID" sz="4000" b="1" dirty="0" err="1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menyebabkannya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</a:p>
          <a:p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Dapat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menggunakan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endParaRPr lang="en-ID" sz="4000" b="1" dirty="0" smtClean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r>
              <a:rPr lang="en-ID" sz="4000" b="1" i="1" dirty="0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fishbone </a:t>
            </a:r>
            <a:r>
              <a:rPr lang="en-ID" sz="4000" b="1" i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diagram.</a:t>
            </a:r>
            <a:endParaRPr lang="en-ID" sz="4000" b="1" i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B28872-236B-4CE2-BF28-61DFF313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432" y="2607944"/>
            <a:ext cx="5029200" cy="388254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636008" y="1773936"/>
            <a:ext cx="356616" cy="3566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4823927" y="2062065"/>
            <a:ext cx="1514191" cy="4281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31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9C0E-3BA3-4E1C-A5B1-8DD11864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645" cy="1024763"/>
          </a:xfrm>
        </p:spPr>
        <p:txBody>
          <a:bodyPr>
            <a:normAutofit/>
          </a:bodyPr>
          <a:lstStyle/>
          <a:p>
            <a:r>
              <a:rPr lang="en-ID" b="1" dirty="0" err="1">
                <a:latin typeface="Adobe Garamond Pro Bold" panose="02020702060506020403" pitchFamily="18" charset="0"/>
              </a:rPr>
              <a:t>Latar</a:t>
            </a:r>
            <a:r>
              <a:rPr lang="en-ID" b="1" dirty="0">
                <a:latin typeface="Adobe Garamond Pro Bold" panose="02020702060506020403" pitchFamily="18" charset="0"/>
              </a:rPr>
              <a:t> </a:t>
            </a:r>
            <a:r>
              <a:rPr lang="en-ID" b="1" dirty="0" err="1">
                <a:latin typeface="Adobe Garamond Pro Bold" panose="02020702060506020403" pitchFamily="18" charset="0"/>
              </a:rPr>
              <a:t>Belakang</a:t>
            </a:r>
            <a:r>
              <a:rPr lang="en-ID" b="1" dirty="0">
                <a:latin typeface="Adobe Garamond Pro Bold" panose="02020702060506020403" pitchFamily="18" charset="0"/>
              </a:rPr>
              <a:t> </a:t>
            </a:r>
            <a:r>
              <a:rPr lang="en-ID" b="1" dirty="0" err="1">
                <a:latin typeface="Adobe Garamond Pro Bold" panose="02020702060506020403" pitchFamily="18" charset="0"/>
              </a:rPr>
              <a:t>Pengisian</a:t>
            </a:r>
            <a:r>
              <a:rPr lang="en-ID" b="1" dirty="0">
                <a:latin typeface="Adobe Garamond Pro Bold" panose="02020702060506020403" pitchFamily="18" charset="0"/>
              </a:rPr>
              <a:t> </a:t>
            </a:r>
            <a:r>
              <a:rPr lang="en-ID" b="1" dirty="0" err="1">
                <a:latin typeface="Adobe Garamond Pro Bold" panose="02020702060506020403" pitchFamily="18" charset="0"/>
              </a:rPr>
              <a:t>Manajemen</a:t>
            </a:r>
            <a:r>
              <a:rPr lang="en-ID" b="1" dirty="0">
                <a:latin typeface="Adobe Garamond Pro Bold" panose="02020702060506020403" pitchFamily="18" charset="0"/>
              </a:rPr>
              <a:t> </a:t>
            </a:r>
            <a:r>
              <a:rPr lang="en-ID" b="1" dirty="0" err="1" smtClean="0">
                <a:latin typeface="Adobe Garamond Pro Bold" panose="02020702060506020403" pitchFamily="18" charset="0"/>
              </a:rPr>
              <a:t>Risiko</a:t>
            </a:r>
            <a:endParaRPr lang="en-ID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59299-702D-4EB7-9508-17BD6C355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5129784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D" sz="2400" b="1" dirty="0" err="1"/>
              <a:t>Peraturan</a:t>
            </a:r>
            <a:r>
              <a:rPr lang="en-ID" sz="2400" b="1" dirty="0"/>
              <a:t> Menteri </a:t>
            </a:r>
            <a:r>
              <a:rPr lang="en-ID" sz="2400" b="1" dirty="0" err="1"/>
              <a:t>Pendayagunaan</a:t>
            </a:r>
            <a:r>
              <a:rPr lang="en-ID" sz="2400" b="1" dirty="0"/>
              <a:t> </a:t>
            </a:r>
            <a:r>
              <a:rPr lang="en-ID" sz="2400" b="1" dirty="0" err="1"/>
              <a:t>Aparatur</a:t>
            </a:r>
            <a:r>
              <a:rPr lang="en-ID" sz="2400" b="1" dirty="0"/>
              <a:t> Negara dan </a:t>
            </a:r>
            <a:r>
              <a:rPr lang="en-ID" sz="2400" b="1" dirty="0" err="1"/>
              <a:t>Reformasi</a:t>
            </a:r>
            <a:r>
              <a:rPr lang="en-ID" sz="2400" b="1" dirty="0"/>
              <a:t> </a:t>
            </a:r>
            <a:r>
              <a:rPr lang="en-ID" sz="2400" b="1" dirty="0" err="1"/>
              <a:t>Birokrasi</a:t>
            </a:r>
            <a:r>
              <a:rPr lang="en-ID" sz="2400" b="1" dirty="0"/>
              <a:t> </a:t>
            </a:r>
            <a:r>
              <a:rPr lang="en-ID" sz="2400" b="1" dirty="0" err="1"/>
              <a:t>Nomor</a:t>
            </a:r>
            <a:r>
              <a:rPr lang="en-ID" sz="2400" b="1" dirty="0"/>
              <a:t> 19 </a:t>
            </a:r>
            <a:r>
              <a:rPr lang="en-ID" sz="2400" b="1" dirty="0" err="1"/>
              <a:t>Tahun</a:t>
            </a:r>
            <a:r>
              <a:rPr lang="en-ID" sz="2400" b="1" dirty="0"/>
              <a:t> 2019 </a:t>
            </a:r>
            <a:r>
              <a:rPr lang="en-ID" sz="2400" dirty="0" err="1"/>
              <a:t>tentang</a:t>
            </a:r>
            <a:r>
              <a:rPr lang="en-ID" sz="2400" dirty="0"/>
              <a:t> </a:t>
            </a:r>
            <a:r>
              <a:rPr lang="en-ID" sz="2400" dirty="0" err="1"/>
              <a:t>Penerapan</a:t>
            </a:r>
            <a:r>
              <a:rPr lang="en-ID" sz="2400" dirty="0"/>
              <a:t> </a:t>
            </a:r>
            <a:r>
              <a:rPr lang="en-ID" sz="2400" dirty="0" err="1"/>
              <a:t>Manajemen</a:t>
            </a:r>
            <a:r>
              <a:rPr lang="en-ID" sz="2400" dirty="0"/>
              <a:t> </a:t>
            </a:r>
            <a:r>
              <a:rPr lang="en-ID" sz="2400" dirty="0" err="1"/>
              <a:t>Risiko</a:t>
            </a:r>
            <a:r>
              <a:rPr lang="en-ID" sz="2400" dirty="0"/>
              <a:t> di </a:t>
            </a:r>
            <a:r>
              <a:rPr lang="en-ID" sz="2400" dirty="0" err="1"/>
              <a:t>Lingkungan</a:t>
            </a:r>
            <a:r>
              <a:rPr lang="en-ID" sz="2400" dirty="0"/>
              <a:t> </a:t>
            </a:r>
            <a:r>
              <a:rPr lang="en-US" sz="2400" dirty="0"/>
              <a:t>Kementerian PANRB.</a:t>
            </a:r>
          </a:p>
          <a:p>
            <a:pPr lvl="1"/>
            <a:r>
              <a:rPr lang="en-ID" sz="2000" dirty="0"/>
              <a:t>Unit </a:t>
            </a:r>
            <a:r>
              <a:rPr lang="en-ID" sz="2000" dirty="0" err="1"/>
              <a:t>Kerja</a:t>
            </a:r>
            <a:r>
              <a:rPr lang="en-ID" sz="2000" dirty="0"/>
              <a:t> </a:t>
            </a:r>
            <a:r>
              <a:rPr lang="en-ID" sz="2000" dirty="0" err="1"/>
              <a:t>Eselon</a:t>
            </a:r>
            <a:r>
              <a:rPr lang="en-ID" sz="2000" dirty="0"/>
              <a:t> 1 dan 2 </a:t>
            </a:r>
            <a:r>
              <a:rPr lang="en-ID" sz="2000" dirty="0" err="1"/>
              <a:t>telah</a:t>
            </a:r>
            <a:r>
              <a:rPr lang="en-ID" sz="2000" dirty="0"/>
              <a:t> </a:t>
            </a:r>
            <a:r>
              <a:rPr lang="en-ID" sz="2000" dirty="0" err="1"/>
              <a:t>melakukan</a:t>
            </a:r>
            <a:r>
              <a:rPr lang="en-ID" sz="2000" dirty="0"/>
              <a:t> </a:t>
            </a:r>
            <a:r>
              <a:rPr lang="en-ID" sz="2000" dirty="0" err="1"/>
              <a:t>pemetaan</a:t>
            </a:r>
            <a:r>
              <a:rPr lang="en-ID" sz="2000" dirty="0"/>
              <a:t> </a:t>
            </a:r>
            <a:r>
              <a:rPr lang="en-ID" sz="2000" dirty="0" err="1"/>
              <a:t>risiko</a:t>
            </a:r>
            <a:r>
              <a:rPr lang="en-ID" sz="2000" dirty="0"/>
              <a:t> dan </a:t>
            </a:r>
            <a:r>
              <a:rPr lang="en-ID" sz="2000" dirty="0" err="1"/>
              <a:t>membuat</a:t>
            </a:r>
            <a:r>
              <a:rPr lang="en-ID" sz="2000" dirty="0"/>
              <a:t> </a:t>
            </a:r>
            <a:r>
              <a:rPr lang="en-ID" sz="2000" i="1" dirty="0"/>
              <a:t>risk register</a:t>
            </a:r>
            <a:r>
              <a:rPr lang="en-ID" sz="2000" dirty="0"/>
              <a:t> </a:t>
            </a:r>
            <a:r>
              <a:rPr lang="en-ID" sz="2000" dirty="0" err="1"/>
              <a:t>tahun</a:t>
            </a:r>
            <a:r>
              <a:rPr lang="en-ID" sz="2000" dirty="0"/>
              <a:t> 2018. Oleh </a:t>
            </a:r>
            <a:r>
              <a:rPr lang="en-ID" sz="2000" dirty="0" err="1"/>
              <a:t>sebab</a:t>
            </a:r>
            <a:r>
              <a:rPr lang="en-ID" sz="2000" dirty="0"/>
              <a:t> </a:t>
            </a:r>
            <a:r>
              <a:rPr lang="en-ID" sz="2000" dirty="0" err="1"/>
              <a:t>itu</a:t>
            </a:r>
            <a:r>
              <a:rPr lang="en-ID" sz="2000" dirty="0"/>
              <a:t>, </a:t>
            </a:r>
            <a:r>
              <a:rPr lang="en-ID" sz="2000" dirty="0" err="1"/>
              <a:t>perlu</a:t>
            </a:r>
            <a:r>
              <a:rPr lang="en-ID" sz="2000" dirty="0"/>
              <a:t>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pembaharuan</a:t>
            </a:r>
            <a:r>
              <a:rPr lang="en-ID" sz="2000" dirty="0"/>
              <a:t> </a:t>
            </a:r>
            <a:r>
              <a:rPr lang="en-ID" sz="2000" dirty="0" err="1"/>
              <a:t>atas</a:t>
            </a:r>
            <a:r>
              <a:rPr lang="en-ID" sz="2000" dirty="0"/>
              <a:t> </a:t>
            </a:r>
            <a:r>
              <a:rPr lang="en-ID" sz="2000" i="1" dirty="0"/>
              <a:t>risk register</a:t>
            </a:r>
            <a:r>
              <a:rPr lang="en-ID" sz="2000" dirty="0"/>
              <a:t> yang </a:t>
            </a:r>
            <a:r>
              <a:rPr lang="en-ID" sz="2000" dirty="0" err="1"/>
              <a:t>telah</a:t>
            </a:r>
            <a:r>
              <a:rPr lang="en-ID" sz="2000" dirty="0"/>
              <a:t> </a:t>
            </a:r>
            <a:r>
              <a:rPr lang="en-ID" sz="2000" dirty="0" err="1"/>
              <a:t>dibuat</a:t>
            </a:r>
            <a:r>
              <a:rPr lang="en-ID" sz="2000" dirty="0"/>
              <a:t>.</a:t>
            </a:r>
            <a:endParaRPr lang="en-ID" sz="2000" i="1" dirty="0"/>
          </a:p>
          <a:p>
            <a:pPr marL="514350" indent="-514350">
              <a:buAutoNum type="arabicPeriod"/>
            </a:pPr>
            <a:r>
              <a:rPr lang="en-ID" sz="2400" b="1" dirty="0"/>
              <a:t>Hasil </a:t>
            </a:r>
            <a:r>
              <a:rPr lang="en-ID" sz="2400" b="1" i="1" dirty="0"/>
              <a:t>Quality Assurance</a:t>
            </a:r>
            <a:r>
              <a:rPr lang="en-ID" sz="2400" b="1" dirty="0"/>
              <a:t> </a:t>
            </a:r>
            <a:r>
              <a:rPr lang="en-ID" sz="2400" b="1" dirty="0" err="1"/>
              <a:t>Maturitas</a:t>
            </a:r>
            <a:r>
              <a:rPr lang="en-ID" sz="2400" b="1" dirty="0"/>
              <a:t> SPIP Kementerian PANRB </a:t>
            </a:r>
            <a:r>
              <a:rPr lang="en-ID" sz="2400" b="1" dirty="0" err="1"/>
              <a:t>tahun</a:t>
            </a:r>
            <a:r>
              <a:rPr lang="en-ID" sz="2400" b="1" dirty="0"/>
              <a:t> 2018 oleh BPKP</a:t>
            </a:r>
            <a:r>
              <a:rPr lang="en-ID" sz="2400" dirty="0"/>
              <a:t>.</a:t>
            </a:r>
          </a:p>
          <a:p>
            <a:pPr lvl="1"/>
            <a:r>
              <a:rPr lang="en-ID" sz="2000" dirty="0"/>
              <a:t>Hasil QA </a:t>
            </a:r>
            <a:r>
              <a:rPr lang="en-ID" sz="2000" dirty="0" err="1"/>
              <a:t>Maturitas</a:t>
            </a:r>
            <a:r>
              <a:rPr lang="en-ID" sz="2000" dirty="0"/>
              <a:t> SPIP oleh BPKP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unsur</a:t>
            </a:r>
            <a:r>
              <a:rPr lang="en-ID" sz="2000" dirty="0"/>
              <a:t> </a:t>
            </a:r>
            <a:r>
              <a:rPr lang="en-ID" sz="2000" dirty="0" err="1"/>
              <a:t>Analisis</a:t>
            </a:r>
            <a:r>
              <a:rPr lang="en-ID" sz="2000" dirty="0"/>
              <a:t> </a:t>
            </a:r>
            <a:r>
              <a:rPr lang="en-ID" sz="2000" dirty="0" err="1"/>
              <a:t>Risiko</a:t>
            </a:r>
            <a:r>
              <a:rPr lang="en-ID" sz="2000" dirty="0"/>
              <a:t> </a:t>
            </a:r>
            <a:r>
              <a:rPr lang="en-ID" sz="2000" dirty="0" err="1"/>
              <a:t>masih</a:t>
            </a:r>
            <a:r>
              <a:rPr lang="en-ID" sz="2000" dirty="0"/>
              <a:t> pada level 2, </a:t>
            </a:r>
            <a:r>
              <a:rPr lang="en-ID" sz="2000" dirty="0" err="1"/>
              <a:t>sehingga</a:t>
            </a:r>
            <a:r>
              <a:rPr lang="en-ID" sz="2000" dirty="0"/>
              <a:t> </a:t>
            </a:r>
            <a:r>
              <a:rPr lang="en-ID" sz="2000" dirty="0" err="1"/>
              <a:t>perlu</a:t>
            </a:r>
            <a:r>
              <a:rPr lang="en-ID" sz="2000" dirty="0"/>
              <a:t> </a:t>
            </a:r>
            <a:r>
              <a:rPr lang="en-ID" sz="2000" dirty="0" err="1"/>
              <a:t>ditingkatkan</a:t>
            </a:r>
            <a:r>
              <a:rPr lang="en-ID" sz="2000" dirty="0"/>
              <a:t> </a:t>
            </a:r>
            <a:r>
              <a:rPr lang="en-ID" sz="2000" dirty="0" err="1"/>
              <a:t>menjadi</a:t>
            </a:r>
            <a:r>
              <a:rPr lang="en-ID" sz="2000" dirty="0"/>
              <a:t> level 3 (</a:t>
            </a:r>
            <a:r>
              <a:rPr lang="en-ID" sz="2000" dirty="0" err="1"/>
              <a:t>mencapai</a:t>
            </a:r>
            <a:r>
              <a:rPr lang="en-ID" sz="2000" dirty="0"/>
              <a:t> target RPJMN)</a:t>
            </a:r>
          </a:p>
          <a:p>
            <a:pPr marL="457200" indent="-457200">
              <a:buFont typeface="+mj-lt"/>
              <a:buAutoNum type="arabicPeriod"/>
            </a:pPr>
            <a:r>
              <a:rPr lang="en-ID" sz="2400" b="1" dirty="0"/>
              <a:t>Hasil </a:t>
            </a:r>
            <a:r>
              <a:rPr lang="en-ID" sz="2400" b="1" dirty="0" err="1"/>
              <a:t>Evaluasi</a:t>
            </a:r>
            <a:r>
              <a:rPr lang="en-ID" sz="2400" b="1" dirty="0"/>
              <a:t> </a:t>
            </a:r>
            <a:r>
              <a:rPr lang="en-ID" sz="2400" b="1" dirty="0" err="1"/>
              <a:t>Reformasi</a:t>
            </a:r>
            <a:r>
              <a:rPr lang="en-ID" sz="2400" b="1" dirty="0"/>
              <a:t> </a:t>
            </a:r>
            <a:r>
              <a:rPr lang="en-ID" sz="2400" b="1" dirty="0" err="1"/>
              <a:t>Birokrasi</a:t>
            </a:r>
            <a:r>
              <a:rPr lang="en-ID" sz="2400" b="1" dirty="0"/>
              <a:t> Kementerian PANRB </a:t>
            </a:r>
            <a:r>
              <a:rPr lang="en-ID" sz="2400" b="1" dirty="0" err="1"/>
              <a:t>Tahun</a:t>
            </a:r>
            <a:r>
              <a:rPr lang="en-ID" sz="2400" b="1" dirty="0"/>
              <a:t> 2018 oleh BPK</a:t>
            </a:r>
            <a:r>
              <a:rPr lang="en-ID" sz="2400" dirty="0"/>
              <a:t>.</a:t>
            </a:r>
          </a:p>
          <a:p>
            <a:pPr lvl="1"/>
            <a:r>
              <a:rPr lang="en-ID" sz="2000" dirty="0" err="1"/>
              <a:t>Rekomendasi</a:t>
            </a:r>
            <a:r>
              <a:rPr lang="en-ID" sz="2000" dirty="0"/>
              <a:t> BPK </a:t>
            </a:r>
            <a:r>
              <a:rPr lang="en-ID" sz="2000" dirty="0" err="1"/>
              <a:t>untuk</a:t>
            </a:r>
            <a:r>
              <a:rPr lang="en-ID" sz="2000" dirty="0"/>
              <a:t> Area </a:t>
            </a:r>
            <a:r>
              <a:rPr lang="en-ID" sz="2000" dirty="0" err="1"/>
              <a:t>Perubahan</a:t>
            </a:r>
            <a:r>
              <a:rPr lang="en-ID" sz="2000" dirty="0"/>
              <a:t> </a:t>
            </a:r>
            <a:r>
              <a:rPr lang="en-ID" sz="2000" dirty="0" err="1"/>
              <a:t>Penguatan</a:t>
            </a:r>
            <a:r>
              <a:rPr lang="en-ID" sz="2000" dirty="0"/>
              <a:t> </a:t>
            </a:r>
            <a:r>
              <a:rPr lang="en-ID" sz="2000" dirty="0" err="1"/>
              <a:t>Pengawasan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agar </a:t>
            </a:r>
            <a:r>
              <a:rPr lang="en-ID" sz="2000" dirty="0" err="1"/>
              <a:t>Inspektorat</a:t>
            </a:r>
            <a:r>
              <a:rPr lang="en-ID" sz="2000" dirty="0"/>
              <a:t> </a:t>
            </a:r>
            <a:r>
              <a:rPr lang="en-ID" sz="2000" dirty="0" err="1"/>
              <a:t>melaksanakan</a:t>
            </a:r>
            <a:r>
              <a:rPr lang="en-ID" sz="2000" dirty="0"/>
              <a:t> </a:t>
            </a:r>
            <a:r>
              <a:rPr lang="en-ID" sz="2000" dirty="0" err="1"/>
              <a:t>kegiatan</a:t>
            </a:r>
            <a:r>
              <a:rPr lang="en-ID" sz="2000" dirty="0"/>
              <a:t> audit </a:t>
            </a:r>
            <a:r>
              <a:rPr lang="en-ID" sz="2000" dirty="0" err="1"/>
              <a:t>berbasis</a:t>
            </a:r>
            <a:r>
              <a:rPr lang="en-ID" sz="2000" dirty="0"/>
              <a:t> </a:t>
            </a:r>
            <a:r>
              <a:rPr lang="en-ID" sz="2000" dirty="0" err="1"/>
              <a:t>risiko</a:t>
            </a:r>
            <a:r>
              <a:rPr lang="en-ID" sz="2000" dirty="0"/>
              <a:t>, </a:t>
            </a:r>
            <a:r>
              <a:rPr lang="en-ID" sz="2000" dirty="0" err="1"/>
              <a:t>dimana</a:t>
            </a:r>
            <a:r>
              <a:rPr lang="en-ID" sz="2000" dirty="0"/>
              <a:t> </a:t>
            </a:r>
            <a:r>
              <a:rPr lang="en-ID" sz="2000" dirty="0" err="1"/>
              <a:t>dasar</a:t>
            </a:r>
            <a:r>
              <a:rPr lang="en-ID" sz="2000" dirty="0"/>
              <a:t> </a:t>
            </a:r>
            <a:r>
              <a:rPr lang="en-ID" sz="2000" dirty="0" err="1"/>
              <a:t>pelaksanaan</a:t>
            </a:r>
            <a:r>
              <a:rPr lang="en-ID" sz="2000" dirty="0"/>
              <a:t> audit </a:t>
            </a:r>
            <a:r>
              <a:rPr lang="en-ID" sz="2000" dirty="0" err="1"/>
              <a:t>berbasis</a:t>
            </a:r>
            <a:r>
              <a:rPr lang="en-ID" sz="2000" dirty="0"/>
              <a:t> </a:t>
            </a:r>
            <a:r>
              <a:rPr lang="en-ID" sz="2000" dirty="0" err="1"/>
              <a:t>risiko</a:t>
            </a:r>
            <a:r>
              <a:rPr lang="en-ID" sz="2000" dirty="0"/>
              <a:t> </a:t>
            </a:r>
            <a:r>
              <a:rPr lang="en-ID" sz="2000" dirty="0" err="1"/>
              <a:t>adalah</a:t>
            </a:r>
            <a:r>
              <a:rPr lang="en-ID" sz="2000" dirty="0"/>
              <a:t> risk register unit </a:t>
            </a:r>
            <a:r>
              <a:rPr lang="en-ID" sz="2000" dirty="0" err="1"/>
              <a:t>kerja</a:t>
            </a:r>
            <a:r>
              <a:rPr lang="en-ID" sz="2000" dirty="0"/>
              <a:t>.</a:t>
            </a:r>
          </a:p>
          <a:p>
            <a:pPr marL="457200" lvl="1" indent="0">
              <a:buNone/>
            </a:pP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73744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923294" y="2564905"/>
            <a:ext cx="10870599" cy="397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Identifikasi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negatif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(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akibat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langsung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timbul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dirasakan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)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mungkin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terjadi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Apabila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terdapat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beberapa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langsung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ditetapkan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satu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paling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pengaruhnya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terhadap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pencapaian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sasaran</a:t>
            </a:r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374433" y="1800808"/>
            <a:ext cx="317240" cy="31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16016" y="2043404"/>
            <a:ext cx="1026368" cy="62006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923294" y="2564904"/>
            <a:ext cx="10870599" cy="397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458" y="2663469"/>
            <a:ext cx="6853335" cy="37787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21458" y="3135086"/>
            <a:ext cx="1363930" cy="330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8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9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817028" y="2599873"/>
            <a:ext cx="11107494" cy="376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Mencakup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perangkat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manajemen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dapat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menurunkan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tingkat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kerawanan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Dapat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berupa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Standard Operating Procedure (SOP),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pengawasan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melekat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reviu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berjenjang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regulasi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pemantauan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rutin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dilaksanakan</a:t>
            </a:r>
            <a:r>
              <a:rPr lang="en-ID" sz="4000" b="1" dirty="0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167536" y="1772815"/>
            <a:ext cx="335902" cy="3359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6335487" y="2078372"/>
            <a:ext cx="35288" cy="52150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86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639769" y="2683848"/>
            <a:ext cx="11552231" cy="376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Mengukur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peluang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terjadinya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dalam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satu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tahun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setelah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mempertimbangkan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sistem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pengendalian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internal.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Telah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dijelaskan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pada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tahapan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penetapan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konsep</a:t>
            </a:r>
            <a:r>
              <a:rPr lang="en-ID" sz="40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885992" y="1800808"/>
            <a:ext cx="970384" cy="289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3" idx="0"/>
          </p:cNvCxnSpPr>
          <p:nvPr/>
        </p:nvCxnSpPr>
        <p:spPr>
          <a:xfrm flipH="1">
            <a:off x="6415885" y="2024743"/>
            <a:ext cx="964629" cy="65910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639769" y="2629224"/>
            <a:ext cx="11552231" cy="397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967" y="2755454"/>
            <a:ext cx="7070761" cy="360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49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526993" y="2739832"/>
            <a:ext cx="11552231" cy="3762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4400" b="1" dirty="0" err="1">
                <a:latin typeface="Bahnschrift SemiBold Condensed" panose="020B0502040204020203" pitchFamily="34" charset="0"/>
              </a:rPr>
              <a:t>Mengukur</a:t>
            </a:r>
            <a:r>
              <a:rPr lang="en-US" sz="4400" b="1" dirty="0">
                <a:latin typeface="Bahnschrift SemiBold Condensed" panose="020B0502040204020203" pitchFamily="34" charset="0"/>
              </a:rPr>
              <a:t> level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akibat</a:t>
            </a:r>
            <a:r>
              <a:rPr lang="en-US" sz="4400" b="1" dirty="0">
                <a:latin typeface="Bahnschrift SemiBold Condensed" panose="020B0502040204020203" pitchFamily="34" charset="0"/>
              </a:rPr>
              <a:t> yang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mungkin</a:t>
            </a:r>
            <a:r>
              <a:rPr lang="en-US" sz="4400" b="1" dirty="0">
                <a:latin typeface="Bahnschrift SemiBold Condensed" panose="020B0502040204020203" pitchFamily="34" charset="0"/>
              </a:rPr>
              <a:t>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ditimbulkan</a:t>
            </a:r>
            <a:r>
              <a:rPr lang="en-US" sz="4400" b="1" dirty="0">
                <a:latin typeface="Bahnschrift SemiBold Condensed" panose="020B0502040204020203" pitchFamily="34" charset="0"/>
              </a:rPr>
              <a:t>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dengan</a:t>
            </a:r>
            <a:r>
              <a:rPr lang="en-US" sz="4400" b="1" dirty="0">
                <a:latin typeface="Bahnschrift SemiBold Condensed" panose="020B0502040204020203" pitchFamily="34" charset="0"/>
              </a:rPr>
              <a:t>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mempertimbangkan</a:t>
            </a:r>
            <a:r>
              <a:rPr lang="en-US" sz="4400" b="1" dirty="0">
                <a:latin typeface="Bahnschrift SemiBold Condensed" panose="020B0502040204020203" pitchFamily="34" charset="0"/>
              </a:rPr>
              <a:t> system </a:t>
            </a:r>
            <a:r>
              <a:rPr lang="en-US" sz="4400" b="1" dirty="0" err="1">
                <a:latin typeface="Bahnschrift SemiBold Condensed" panose="020B0502040204020203" pitchFamily="34" charset="0"/>
              </a:rPr>
              <a:t>pengendalian</a:t>
            </a:r>
            <a:r>
              <a:rPr lang="en-US" sz="4400" b="1" dirty="0">
                <a:latin typeface="Bahnschrift SemiBold Condensed" panose="020B0502040204020203" pitchFamily="34" charset="0"/>
              </a:rPr>
              <a:t> internal.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Telah</a:t>
            </a:r>
            <a:r>
              <a:rPr lang="en-ID" sz="4400" b="1" dirty="0">
                <a:latin typeface="Bahnschrift SemiBold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dijelaskan</a:t>
            </a:r>
            <a:r>
              <a:rPr lang="en-ID" sz="4400" b="1" dirty="0">
                <a:latin typeface="Bahnschrift SemiBold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pada</a:t>
            </a:r>
            <a:r>
              <a:rPr lang="en-ID" sz="4400" b="1" dirty="0">
                <a:latin typeface="Bahnschrift SemiBold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tahapan</a:t>
            </a:r>
            <a:r>
              <a:rPr lang="en-ID" sz="4400" b="1" dirty="0">
                <a:latin typeface="Bahnschrift SemiBold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penetapan</a:t>
            </a:r>
            <a:r>
              <a:rPr lang="en-ID" sz="4400" b="1" dirty="0">
                <a:latin typeface="Bahnschrift SemiBold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Bold Condensed" panose="020B0502040204020203" pitchFamily="34" charset="0"/>
              </a:rPr>
              <a:t>konsep</a:t>
            </a:r>
            <a:r>
              <a:rPr lang="en-ID" sz="4400" b="1" dirty="0">
                <a:latin typeface="Bahnschrift SemiBold Condensed" panose="020B0502040204020203" pitchFamily="34" charset="0"/>
              </a:rPr>
              <a:t>.</a:t>
            </a:r>
            <a:endParaRPr lang="en-ID" sz="4400" b="1" dirty="0">
              <a:latin typeface="Bahnschrift SemiBold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42988" y="1791478"/>
            <a:ext cx="914400" cy="3172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186196" y="2071394"/>
            <a:ext cx="2286003" cy="6684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526993" y="2629224"/>
            <a:ext cx="11665007" cy="39758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D" sz="40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49" y="2727789"/>
            <a:ext cx="6853335" cy="37787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19664" y="2738472"/>
            <a:ext cx="4212419" cy="489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8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639769" y="2591190"/>
            <a:ext cx="11552231" cy="39402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4400" b="1" dirty="0" err="1" smtClean="0">
                <a:latin typeface="Bahnschrift SemiLight Condensed" panose="020B0502040204020203" pitchFamily="34" charset="0"/>
              </a:rPr>
              <a:t>Kombinasi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 smtClean="0">
                <a:latin typeface="Bahnschrift SemiLight Condensed" panose="020B0502040204020203" pitchFamily="34" charset="0"/>
              </a:rPr>
              <a:t>antara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</a:t>
            </a:r>
          </a:p>
          <a:p>
            <a:r>
              <a:rPr lang="en-ID" sz="4400" b="1" dirty="0" smtClean="0">
                <a:latin typeface="Bahnschrift SemiLight Condensed" panose="020B0502040204020203" pitchFamily="34" charset="0"/>
              </a:rPr>
              <a:t>level </a:t>
            </a:r>
            <a:r>
              <a:rPr lang="en-ID" sz="4400" b="1" dirty="0" err="1" smtClean="0">
                <a:latin typeface="Bahnschrift SemiLight Condensed" panose="020B0502040204020203" pitchFamily="34" charset="0"/>
              </a:rPr>
              <a:t>dampak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  </a:t>
            </a:r>
          </a:p>
          <a:p>
            <a:r>
              <a:rPr lang="en-ID" sz="4400" b="1" dirty="0" err="1" smtClean="0">
                <a:latin typeface="Bahnschrift SemiLight Condensed" panose="020B0502040204020203" pitchFamily="34" charset="0"/>
              </a:rPr>
              <a:t>dan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 level</a:t>
            </a:r>
          </a:p>
          <a:p>
            <a:r>
              <a:rPr lang="en-ID" sz="44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 smtClean="0">
                <a:latin typeface="Bahnschrift SemiLight Condensed" panose="020B0502040204020203" pitchFamily="34" charset="0"/>
              </a:rPr>
              <a:t>kemungkinan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   </a:t>
            </a:r>
          </a:p>
          <a:p>
            <a:r>
              <a:rPr lang="en-ID" sz="4400" b="1" dirty="0" err="1" smtClean="0">
                <a:latin typeface="Bahnschrift SemiLight Condensed" panose="020B0502040204020203" pitchFamily="34" charset="0"/>
              </a:rPr>
              <a:t>menunjukkan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</a:t>
            </a:r>
          </a:p>
          <a:p>
            <a:r>
              <a:rPr lang="en-ID" sz="4400" b="1" dirty="0" err="1" smtClean="0">
                <a:latin typeface="Bahnschrift SemiLight Condensed" panose="020B0502040204020203" pitchFamily="34" charset="0"/>
              </a:rPr>
              <a:t>besaran</a:t>
            </a:r>
            <a:r>
              <a:rPr lang="en-ID" sz="44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latin typeface="Bahnschrift SemiLight Condensed" panose="020B0502040204020203" pitchFamily="34" charset="0"/>
              </a:rPr>
              <a:t>Risiko</a:t>
            </a:r>
            <a:endParaRPr lang="en-ID" sz="44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9237306" y="1754155"/>
            <a:ext cx="391886" cy="391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2" idx="4"/>
            <a:endCxn id="6" idx="0"/>
          </p:cNvCxnSpPr>
          <p:nvPr/>
        </p:nvCxnSpPr>
        <p:spPr>
          <a:xfrm flipH="1">
            <a:off x="6415885" y="2146041"/>
            <a:ext cx="3017364" cy="44514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151" y="2826001"/>
            <a:ext cx="5837461" cy="363957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333860" y="3881535"/>
            <a:ext cx="3865751" cy="2649894"/>
          </a:xfrm>
          <a:prstGeom prst="rect">
            <a:avLst/>
          </a:prstGeom>
          <a:noFill/>
          <a:ln w="1111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" idx="4"/>
          </p:cNvCxnSpPr>
          <p:nvPr/>
        </p:nvCxnSpPr>
        <p:spPr>
          <a:xfrm flipH="1">
            <a:off x="9237306" y="2146041"/>
            <a:ext cx="195943" cy="191277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14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672010" y="2593911"/>
            <a:ext cx="11552231" cy="3965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Kombinasi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antara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kemungkinan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menunjukkan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menentukan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Telah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dijelaskan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pada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tahapan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penetapan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44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konsep</a:t>
            </a:r>
            <a:r>
              <a:rPr lang="en-ID" sz="44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  <a:endParaRPr lang="en-ID" sz="44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9890451" y="1782146"/>
            <a:ext cx="345233" cy="3452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5070" y="685616"/>
            <a:ext cx="6382139" cy="239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7" y="825576"/>
            <a:ext cx="6195824" cy="206243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004041" y="2078782"/>
            <a:ext cx="1093471" cy="5151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94051" y="2078781"/>
            <a:ext cx="2903461" cy="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1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526993" y="2416629"/>
            <a:ext cx="11552231" cy="4362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lphaLcPeriod"/>
            </a:pP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Melihat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Prioritas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pertama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adalah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paling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tinggi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</a:p>
          <a:p>
            <a:pPr marL="342900" indent="-342900" algn="just">
              <a:buFont typeface="+mj-lt"/>
              <a:buAutoNum type="alphaLcPeriod"/>
            </a:pP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Apabila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terdapat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lebih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dari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satu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memiliki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sama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maka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ditentukan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berdasarkan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urutan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area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sesuai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Kriteria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endParaRPr lang="en-ID" sz="31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marL="342900" indent="-342900" algn="just">
              <a:buFont typeface="+mj-lt"/>
              <a:buAutoNum type="alphaLcPeriod"/>
            </a:pP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Apabila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masih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terdapat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lebih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dari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satu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memiliki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area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sama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maka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ditentukan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berdasarkan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urutan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Kategori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endParaRPr lang="en-ID" sz="31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marL="342900" indent="-342900" algn="just">
              <a:buFont typeface="+mj-lt"/>
              <a:buAutoNum type="alphaLcPeriod"/>
            </a:pP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Apabila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masih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terdapat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lebih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dari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satu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memiliki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besaran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area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dampak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kategori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sama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maka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ditentukan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berdasarkan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judgement </a:t>
            </a:r>
            <a:r>
              <a:rPr lang="en-ID" sz="31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pemilik</a:t>
            </a:r>
            <a:r>
              <a:rPr lang="en-ID" sz="31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100" b="1" dirty="0" err="1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endParaRPr lang="en-ID" sz="31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459617" y="1744824"/>
            <a:ext cx="419877" cy="419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526993" y="2390250"/>
            <a:ext cx="11552231" cy="4362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lphaLcPeriod"/>
            </a:pPr>
            <a:endParaRPr lang="en-ID" sz="31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37" y="2976191"/>
            <a:ext cx="11204341" cy="3243362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3" idx="0"/>
          </p:cNvCxnSpPr>
          <p:nvPr/>
        </p:nvCxnSpPr>
        <p:spPr>
          <a:xfrm flipH="1">
            <a:off x="6303109" y="2112409"/>
            <a:ext cx="4366447" cy="30422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464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8BFF7-4E04-42F7-87B2-85E9D58F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28" y="91440"/>
            <a:ext cx="11262196" cy="6687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/>
          <p:cNvSpPr/>
          <p:nvPr/>
        </p:nvSpPr>
        <p:spPr>
          <a:xfrm>
            <a:off x="11271380" y="1707501"/>
            <a:ext cx="419877" cy="419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424357" y="2547258"/>
            <a:ext cx="11552231" cy="40774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lphaLcPeriod"/>
            </a:pP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Berisi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pilihan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“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ya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”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“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tidak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”</a:t>
            </a:r>
          </a:p>
          <a:p>
            <a:pPr marL="342900" indent="-342900">
              <a:buFont typeface="+mj-lt"/>
              <a:buAutoNum type="alphaLcPeriod"/>
            </a:pP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pada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rendah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sangat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rendah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dapat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diterima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tidak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perlu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dilakukan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proses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mitigasi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sehingga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keputusan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penanganan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adalah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“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tidak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”</a:t>
            </a:r>
          </a:p>
          <a:p>
            <a:pPr marL="342900" indent="-342900">
              <a:buFont typeface="+mj-lt"/>
              <a:buAutoNum type="alphaLcPeriod"/>
            </a:pP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dengan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sedang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hingga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sangat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tinggi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harus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ditangani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untuk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menurunkan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Risikonya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sehingga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keputusan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penanganan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adalah</a:t>
            </a:r>
            <a:r>
              <a:rPr lang="en-ID" sz="3200" b="1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“</a:t>
            </a:r>
            <a:r>
              <a:rPr lang="en-ID" sz="3200" b="1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ya</a:t>
            </a:r>
            <a:r>
              <a:rPr lang="en-ID" sz="3200" b="1" dirty="0" smtClean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”</a:t>
            </a:r>
            <a:endParaRPr lang="en-ID" sz="3200" b="1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6200473" y="2080723"/>
            <a:ext cx="5276181" cy="466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5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C8B7-6979-4D4A-BAF0-82B41D43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PENYUSUNAN TINDAK RENCANA PENGENDALIAN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520E7-18AC-458F-8C99-3F7A3E896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35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2" y="121299"/>
            <a:ext cx="11314145" cy="66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8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8428-CA55-4B2D-8CAD-9692644C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 err="1">
                <a:latin typeface="Adobe Garamond Pro Bold" panose="02020702060506020403" pitchFamily="18" charset="0"/>
              </a:rPr>
              <a:t>Pedoman</a:t>
            </a:r>
            <a:r>
              <a:rPr lang="en-US" sz="4800" b="1" dirty="0">
                <a:latin typeface="Adobe Garamond Pro Bold" panose="02020702060506020403" pitchFamily="18" charset="0"/>
              </a:rPr>
              <a:t> </a:t>
            </a:r>
            <a:r>
              <a:rPr lang="en-US" sz="4800" b="1" dirty="0" err="1">
                <a:latin typeface="Adobe Garamond Pro Bold" panose="02020702060506020403" pitchFamily="18" charset="0"/>
              </a:rPr>
              <a:t>Teknis</a:t>
            </a:r>
            <a:r>
              <a:rPr lang="en-US" sz="4800" b="1" dirty="0">
                <a:latin typeface="Adobe Garamond Pro Bold" panose="02020702060506020403" pitchFamily="18" charset="0"/>
              </a:rPr>
              <a:t> </a:t>
            </a:r>
            <a:r>
              <a:rPr lang="en-US" sz="4800" b="1" dirty="0" err="1">
                <a:latin typeface="Adobe Garamond Pro Bold" panose="02020702060506020403" pitchFamily="18" charset="0"/>
              </a:rPr>
              <a:t>Manajemen</a:t>
            </a:r>
            <a:r>
              <a:rPr lang="en-US" sz="4800" b="1" dirty="0">
                <a:latin typeface="Adobe Garamond Pro Bold" panose="02020702060506020403" pitchFamily="18" charset="0"/>
              </a:rPr>
              <a:t> </a:t>
            </a:r>
            <a:r>
              <a:rPr lang="en-US" sz="4800" b="1" dirty="0" err="1">
                <a:latin typeface="Adobe Garamond Pro Bold" panose="02020702060506020403" pitchFamily="18" charset="0"/>
              </a:rPr>
              <a:t>Risiko</a:t>
            </a:r>
            <a:endParaRPr lang="en-ID" sz="4800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65990-E84C-438D-B66F-1A0BD053F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ID" b="1" dirty="0" err="1"/>
              <a:t>Peraturan</a:t>
            </a:r>
            <a:r>
              <a:rPr lang="en-ID" b="1" dirty="0"/>
              <a:t> Menteri </a:t>
            </a:r>
            <a:r>
              <a:rPr lang="en-ID" b="1" dirty="0" err="1"/>
              <a:t>Pendayagunaan</a:t>
            </a:r>
            <a:r>
              <a:rPr lang="en-ID" b="1" dirty="0"/>
              <a:t> </a:t>
            </a:r>
            <a:r>
              <a:rPr lang="en-ID" b="1" dirty="0" err="1"/>
              <a:t>Aparatur</a:t>
            </a:r>
            <a:r>
              <a:rPr lang="en-ID" b="1" dirty="0"/>
              <a:t> Negara dan </a:t>
            </a:r>
            <a:r>
              <a:rPr lang="en-ID" b="1" dirty="0" err="1"/>
              <a:t>Reformasi</a:t>
            </a:r>
            <a:r>
              <a:rPr lang="en-ID" b="1" dirty="0"/>
              <a:t> </a:t>
            </a:r>
            <a:r>
              <a:rPr lang="en-ID" b="1" dirty="0" err="1"/>
              <a:t>Birokrasi</a:t>
            </a:r>
            <a:r>
              <a:rPr lang="en-ID" b="1" dirty="0"/>
              <a:t> </a:t>
            </a:r>
            <a:r>
              <a:rPr lang="en-ID" b="1" dirty="0" err="1"/>
              <a:t>Nomor</a:t>
            </a:r>
            <a:r>
              <a:rPr lang="en-ID" b="1" dirty="0"/>
              <a:t> 19 </a:t>
            </a:r>
            <a:r>
              <a:rPr lang="en-ID" b="1" dirty="0" err="1"/>
              <a:t>Tahun</a:t>
            </a:r>
            <a:r>
              <a:rPr lang="en-ID" b="1" dirty="0"/>
              <a:t> 2019 </a:t>
            </a:r>
            <a:r>
              <a:rPr lang="en-ID" b="1" dirty="0" err="1"/>
              <a:t>tentang</a:t>
            </a:r>
            <a:r>
              <a:rPr lang="en-ID" b="1" dirty="0"/>
              <a:t> </a:t>
            </a:r>
            <a:r>
              <a:rPr lang="en-ID" b="1" dirty="0" err="1"/>
              <a:t>Penerapan</a:t>
            </a:r>
            <a:r>
              <a:rPr lang="en-ID" b="1" dirty="0"/>
              <a:t> </a:t>
            </a:r>
            <a:r>
              <a:rPr lang="en-ID" b="1" dirty="0" err="1"/>
              <a:t>Manajemen</a:t>
            </a:r>
            <a:r>
              <a:rPr lang="en-ID" b="1" dirty="0"/>
              <a:t> </a:t>
            </a:r>
            <a:r>
              <a:rPr lang="en-ID" b="1" dirty="0" err="1"/>
              <a:t>Risiko</a:t>
            </a:r>
            <a:r>
              <a:rPr lang="en-ID" b="1" dirty="0"/>
              <a:t> di </a:t>
            </a:r>
            <a:r>
              <a:rPr lang="en-ID" b="1" dirty="0" err="1"/>
              <a:t>Lingkungan</a:t>
            </a:r>
            <a:r>
              <a:rPr lang="en-ID" b="1" dirty="0"/>
              <a:t> </a:t>
            </a:r>
            <a:r>
              <a:rPr lang="en-US" b="1" dirty="0"/>
              <a:t>Kementerian PANRB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51CEE-748D-4955-A54D-C944044C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82" y="3286125"/>
            <a:ext cx="2075391" cy="29368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9D89B5E-4F26-44A1-B36F-4D2EC6A1BC6F}"/>
              </a:ext>
            </a:extLst>
          </p:cNvPr>
          <p:cNvSpPr/>
          <p:nvPr/>
        </p:nvSpPr>
        <p:spPr>
          <a:xfrm>
            <a:off x="804672" y="3639312"/>
            <a:ext cx="2029968" cy="1837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Digunakan</a:t>
            </a:r>
            <a:r>
              <a:rPr lang="en-US" b="1" dirty="0"/>
              <a:t> </a:t>
            </a:r>
            <a:r>
              <a:rPr lang="en-US" b="1" dirty="0" err="1"/>
              <a:t>dalam</a:t>
            </a:r>
            <a:r>
              <a:rPr lang="en-US" b="1" dirty="0"/>
              <a:t> </a:t>
            </a:r>
            <a:r>
              <a:rPr lang="en-US" b="1" dirty="0" err="1"/>
              <a:t>pengisian</a:t>
            </a:r>
            <a:r>
              <a:rPr lang="en-US" b="1" dirty="0"/>
              <a:t> </a:t>
            </a:r>
            <a:r>
              <a:rPr lang="en-US" b="1" dirty="0" err="1"/>
              <a:t>Manajemen</a:t>
            </a:r>
            <a:r>
              <a:rPr lang="en-US" b="1" dirty="0"/>
              <a:t> </a:t>
            </a:r>
            <a:r>
              <a:rPr lang="en-US" b="1" dirty="0" err="1"/>
              <a:t>Risiko</a:t>
            </a:r>
            <a:r>
              <a:rPr lang="en-US" b="1" dirty="0"/>
              <a:t> </a:t>
            </a:r>
            <a:r>
              <a:rPr lang="en-US" b="1" dirty="0" err="1"/>
              <a:t>Tahun</a:t>
            </a:r>
            <a:r>
              <a:rPr lang="en-US" b="1" dirty="0"/>
              <a:t> 2018</a:t>
            </a:r>
            <a:endParaRPr lang="en-ID" b="1" dirty="0"/>
          </a:p>
        </p:txBody>
      </p:sp>
      <p:pic>
        <p:nvPicPr>
          <p:cNvPr id="1026" name="Picture 2" descr="Image result for update png">
            <a:extLst>
              <a:ext uri="{FF2B5EF4-FFF2-40B4-BE49-F238E27FC236}">
                <a16:creationId xmlns:a16="http://schemas.microsoft.com/office/drawing/2014/main" id="{8A04E2D2-36AE-46AC-9767-FAE0AE74B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04" b="98693" l="0" r="98171">
                        <a14:foregroundMark x1="17988" y1="35948" x2="17988" y2="35948"/>
                        <a14:foregroundMark x1="28659" y1="60784" x2="28659" y2="60784"/>
                        <a14:foregroundMark x1="43293" y1="50327" x2="86890" y2="48366"/>
                        <a14:foregroundMark x1="25305" y1="33333" x2="25305" y2="33333"/>
                        <a14:foregroundMark x1="19817" y1="66013" x2="19817" y2="66013"/>
                        <a14:foregroundMark x1="29573" y1="41176" x2="29573" y2="4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8273" y="4040060"/>
            <a:ext cx="2221928" cy="10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BCDD8E-7E1A-4A65-A2CC-C73CE22A2D83}"/>
              </a:ext>
            </a:extLst>
          </p:cNvPr>
          <p:cNvSpPr/>
          <p:nvPr/>
        </p:nvSpPr>
        <p:spPr>
          <a:xfrm>
            <a:off x="7195726" y="3275952"/>
            <a:ext cx="2139696" cy="29368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0AEB8-D106-401C-A8A7-236919153E43}"/>
              </a:ext>
            </a:extLst>
          </p:cNvPr>
          <p:cNvSpPr txBox="1"/>
          <p:nvPr/>
        </p:nvSpPr>
        <p:spPr>
          <a:xfrm>
            <a:off x="7185897" y="3915296"/>
            <a:ext cx="2139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Pedoman</a:t>
            </a:r>
            <a:r>
              <a:rPr lang="en-US" b="1" dirty="0"/>
              <a:t> </a:t>
            </a:r>
            <a:r>
              <a:rPr lang="en-US" b="1" dirty="0" err="1"/>
              <a:t>Teknis</a:t>
            </a:r>
            <a:r>
              <a:rPr lang="en-US" b="1" dirty="0"/>
              <a:t> </a:t>
            </a:r>
            <a:r>
              <a:rPr lang="en-US" b="1" dirty="0" err="1"/>
              <a:t>Manajemen</a:t>
            </a:r>
            <a:r>
              <a:rPr lang="en-US" b="1" dirty="0"/>
              <a:t> </a:t>
            </a:r>
            <a:r>
              <a:rPr lang="en-US" b="1" dirty="0" err="1"/>
              <a:t>Risiko</a:t>
            </a:r>
            <a:r>
              <a:rPr lang="en-US" b="1" dirty="0"/>
              <a:t> </a:t>
            </a:r>
          </a:p>
          <a:p>
            <a:pPr algn="ctr"/>
            <a:r>
              <a:rPr lang="en-US" b="1" dirty="0"/>
              <a:t>(</a:t>
            </a:r>
            <a:r>
              <a:rPr lang="en-US" b="1" dirty="0" err="1"/>
              <a:t>Revisi</a:t>
            </a:r>
            <a:r>
              <a:rPr lang="en-US" b="1" dirty="0"/>
              <a:t>)</a:t>
            </a:r>
            <a:endParaRPr lang="en-ID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9DF258-9AA1-47A0-A16E-08E2D8150B84}"/>
              </a:ext>
            </a:extLst>
          </p:cNvPr>
          <p:cNvSpPr/>
          <p:nvPr/>
        </p:nvSpPr>
        <p:spPr>
          <a:xfrm>
            <a:off x="9436997" y="3453574"/>
            <a:ext cx="2590162" cy="260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Sedang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Proses </a:t>
            </a:r>
            <a:r>
              <a:rPr lang="en-US" sz="2000" b="1" dirty="0" err="1"/>
              <a:t>Penyusunan</a:t>
            </a:r>
            <a:r>
              <a:rPr lang="en-US" sz="2000" b="1" dirty="0"/>
              <a:t>. Akan </a:t>
            </a:r>
            <a:r>
              <a:rPr lang="en-US" sz="2000" b="1" dirty="0" err="1"/>
              <a:t>disesuaikan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/>
              <a:t>Inspektorat</a:t>
            </a:r>
            <a:r>
              <a:rPr lang="en-US" sz="2000" b="1" dirty="0"/>
              <a:t> </a:t>
            </a:r>
            <a:r>
              <a:rPr lang="en-US" sz="2000" b="1" dirty="0" err="1"/>
              <a:t>Sistem</a:t>
            </a:r>
            <a:r>
              <a:rPr lang="en-US" sz="2000" b="1" dirty="0"/>
              <a:t> </a:t>
            </a:r>
            <a:r>
              <a:rPr lang="en-US" sz="2000" b="1" dirty="0" err="1"/>
              <a:t>Manajemen</a:t>
            </a:r>
            <a:r>
              <a:rPr lang="en-US" sz="2000" b="1" dirty="0"/>
              <a:t> Audit (ISMA)</a:t>
            </a:r>
            <a:endParaRPr lang="en-ID" sz="2000" b="1" dirty="0"/>
          </a:p>
        </p:txBody>
      </p:sp>
    </p:spTree>
    <p:extLst>
      <p:ext uri="{BB962C8B-B14F-4D97-AF65-F5344CB8AC3E}">
        <p14:creationId xmlns:p14="http://schemas.microsoft.com/office/powerpoint/2010/main" val="217399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68D-25F1-4FFC-A345-7E494C89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6380"/>
            <a:ext cx="10515600" cy="5758667"/>
          </a:xfrm>
        </p:spPr>
        <p:txBody>
          <a:bodyPr>
            <a:noAutofit/>
          </a:bodyPr>
          <a:lstStyle/>
          <a:p>
            <a:pPr marL="342900" lvl="3" indent="-342900" algn="just">
              <a:lnSpc>
                <a:spcPct val="100000"/>
              </a:lnSpc>
              <a:buAutoNum type="arabicPeriod"/>
            </a:pPr>
            <a:r>
              <a:rPr lang="en-US" sz="2800" b="1" i="0" dirty="0" err="1">
                <a:latin typeface="Bahnschrift SemiLight Condensed" panose="020B0502040204020203" pitchFamily="34" charset="0"/>
              </a:rPr>
              <a:t>Mengurangi</a:t>
            </a:r>
            <a:r>
              <a:rPr lang="en-US" sz="2800" b="1" i="0" dirty="0">
                <a:latin typeface="Bahnschrift SemiLight Condensed" panose="020B0502040204020203" pitchFamily="34" charset="0"/>
              </a:rPr>
              <a:t> </a:t>
            </a:r>
            <a:r>
              <a:rPr lang="en-US" sz="2800" b="1" i="0" dirty="0" err="1">
                <a:latin typeface="Bahnschrift SemiLight Condensed" panose="020B0502040204020203" pitchFamily="34" charset="0"/>
              </a:rPr>
              <a:t>kemungkinan</a:t>
            </a:r>
            <a:r>
              <a:rPr lang="en-US" sz="2800" b="1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terjadinya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yaitu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penanganan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terhadap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penyebab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agar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peluang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terjadinya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semakin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kecil</a:t>
            </a:r>
            <a:r>
              <a:rPr lang="en-US" sz="2800" i="0" dirty="0">
                <a:latin typeface="Bahnschrift SemiLight Condensed" panose="020B0502040204020203" pitchFamily="34" charset="0"/>
              </a:rPr>
              <a:t>.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ini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dapat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diambil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dalam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hal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penyebab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berada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dalam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kontrol</a:t>
            </a:r>
            <a:r>
              <a:rPr lang="en-US" sz="2800" i="0" dirty="0">
                <a:latin typeface="Bahnschrift SemiLight Condensed" panose="020B0502040204020203" pitchFamily="34" charset="0"/>
              </a:rPr>
              <a:t> internal UPR.</a:t>
            </a:r>
          </a:p>
          <a:p>
            <a:pPr marL="342900" lvl="3" indent="-342900" algn="just">
              <a:lnSpc>
                <a:spcPct val="100000"/>
              </a:lnSpc>
              <a:buAutoNum type="arabicPeriod"/>
            </a:pPr>
            <a:r>
              <a:rPr lang="en-US" sz="2800" b="1" i="0" dirty="0" err="1">
                <a:latin typeface="Bahnschrift SemiLight Condensed" panose="020B0502040204020203" pitchFamily="34" charset="0"/>
              </a:rPr>
              <a:t>Menurunkan</a:t>
            </a:r>
            <a:r>
              <a:rPr lang="en-US" sz="2800" b="1" i="0" dirty="0">
                <a:latin typeface="Bahnschrift SemiLight Condensed" panose="020B0502040204020203" pitchFamily="34" charset="0"/>
              </a:rPr>
              <a:t> </a:t>
            </a:r>
            <a:r>
              <a:rPr lang="en-US" sz="2800" b="1" i="0" dirty="0" err="1">
                <a:latin typeface="Bahnschrift SemiLight Condensed" panose="020B0502040204020203" pitchFamily="34" charset="0"/>
              </a:rPr>
              <a:t>dampak</a:t>
            </a:r>
            <a:r>
              <a:rPr lang="en-US" sz="2800" b="1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terjadinya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yaitu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penanganan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terhadap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dampak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apabila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terjadi</a:t>
            </a:r>
            <a:r>
              <a:rPr lang="en-US" sz="2800" i="0" dirty="0">
                <a:latin typeface="Bahnschrift SemiLight Condensed" panose="020B0502040204020203" pitchFamily="34" charset="0"/>
              </a:rPr>
              <a:t> agar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dampaknya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semakin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kecil</a:t>
            </a:r>
            <a:r>
              <a:rPr lang="en-US" sz="2800" i="0" dirty="0">
                <a:latin typeface="Bahnschrift SemiLight Condensed" panose="020B0502040204020203" pitchFamily="34" charset="0"/>
              </a:rPr>
              <a:t>.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ini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dapat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diambil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dalam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hal</a:t>
            </a:r>
            <a:r>
              <a:rPr lang="en-US" sz="2800" i="0" dirty="0">
                <a:latin typeface="Bahnschrift SemiLight Condensed" panose="020B0502040204020203" pitchFamily="34" charset="0"/>
              </a:rPr>
              <a:t> UPR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mampu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mengurangi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dampak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ketika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itu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terjadi</a:t>
            </a:r>
            <a:r>
              <a:rPr lang="en-US" sz="2800" i="0" dirty="0">
                <a:latin typeface="Bahnschrift SemiLight Condensed" panose="020B0502040204020203" pitchFamily="34" charset="0"/>
              </a:rPr>
              <a:t>.</a:t>
            </a:r>
          </a:p>
          <a:p>
            <a:pPr marL="342900" lvl="3" indent="-342900" algn="just">
              <a:lnSpc>
                <a:spcPct val="100000"/>
              </a:lnSpc>
              <a:buAutoNum type="arabicPeriod"/>
            </a:pPr>
            <a:r>
              <a:rPr lang="en-US" sz="2800" b="1" i="0" dirty="0" err="1">
                <a:latin typeface="Bahnschrift SemiLight Condensed" panose="020B0502040204020203" pitchFamily="34" charset="0"/>
              </a:rPr>
              <a:t>Mengalihkan</a:t>
            </a:r>
            <a:r>
              <a:rPr lang="en-US" sz="2800" b="1" i="0" dirty="0">
                <a:latin typeface="Bahnschrift SemiLight Condensed" panose="020B0502040204020203" pitchFamily="34" charset="0"/>
              </a:rPr>
              <a:t> </a:t>
            </a:r>
            <a:r>
              <a:rPr lang="en-US" sz="2800" b="1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yaitu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penangan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memindahkan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sebagian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atau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seluruh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baik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penyebab</a:t>
            </a:r>
            <a:r>
              <a:rPr lang="en-US" sz="2800" i="0" dirty="0">
                <a:latin typeface="Bahnschrift SemiLight Condensed" panose="020B0502040204020203" pitchFamily="34" charset="0"/>
              </a:rPr>
              <a:t> dan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atau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dampaknya</a:t>
            </a:r>
            <a:r>
              <a:rPr lang="en-US" sz="2800" i="0" dirty="0"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instansi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entitas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lainnya</a:t>
            </a:r>
            <a:r>
              <a:rPr lang="en-US" sz="2800" i="0" dirty="0">
                <a:latin typeface="Bahnschrift SemiLight Condensed" panose="020B0502040204020203" pitchFamily="34" charset="0"/>
              </a:rPr>
              <a:t>.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ini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diambil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dalam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hal</a:t>
            </a:r>
            <a:r>
              <a:rPr lang="en-US" sz="2800" i="0" dirty="0">
                <a:latin typeface="Bahnschrift SemiLight Condensed" panose="020B0502040204020203" pitchFamily="34" charset="0"/>
              </a:rPr>
              <a:t>:</a:t>
            </a:r>
          </a:p>
          <a:p>
            <a:pPr lvl="1" algn="just">
              <a:lnSpc>
                <a:spcPct val="100000"/>
              </a:lnSpc>
            </a:pPr>
            <a:r>
              <a:rPr lang="en-US" sz="2400" i="0" dirty="0" err="1">
                <a:latin typeface="Bahnschrift SemiLight Condensed" panose="020B0502040204020203" pitchFamily="34" charset="0"/>
              </a:rPr>
              <a:t>pihak</a:t>
            </a:r>
            <a:r>
              <a:rPr lang="en-US" sz="2400" i="0" dirty="0">
                <a:latin typeface="Bahnschrift SemiLight Condensed" panose="020B0502040204020203" pitchFamily="34" charset="0"/>
              </a:rPr>
              <a:t> lain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memiliki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kompetensi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terkait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hal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400" i="0" dirty="0">
                <a:latin typeface="Bahnschrift SemiLight Condensed" panose="020B0502040204020203" pitchFamily="34" charset="0"/>
              </a:rPr>
              <a:t> dan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memahami</a:t>
            </a:r>
            <a:r>
              <a:rPr lang="en-US" sz="2400" i="0" dirty="0">
                <a:latin typeface="Bahnschrift SemiLight Condensed" panose="020B0502040204020203" pitchFamily="34" charset="0"/>
              </a:rPr>
              <a:t> Level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atas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kegiatan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400" i="0" dirty="0">
                <a:latin typeface="Bahnschrift SemiLight Condensed" panose="020B0502040204020203" pitchFamily="34" charset="0"/>
              </a:rPr>
              <a:t>;</a:t>
            </a:r>
            <a:endParaRPr lang="en-ID" sz="2400" i="0" dirty="0">
              <a:latin typeface="Bahnschrift SemiLight Condensed" panose="020B0502040204020203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400" i="0" dirty="0">
                <a:latin typeface="Bahnschrift SemiLight Condensed" panose="020B0502040204020203" pitchFamily="34" charset="0"/>
              </a:rPr>
              <a:t>proses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mengalihkan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sesuai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ketentuan</a:t>
            </a:r>
            <a:r>
              <a:rPr lang="en-US" sz="2400" i="0" dirty="0">
                <a:latin typeface="Bahnschrift SemiLight Condensed" panose="020B0502040204020203" pitchFamily="34" charset="0"/>
              </a:rPr>
              <a:t> yang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berlaku</a:t>
            </a:r>
            <a:r>
              <a:rPr lang="en-US" sz="2400" i="0" dirty="0">
                <a:latin typeface="Bahnschrift SemiLight Condensed" panose="020B0502040204020203" pitchFamily="34" charset="0"/>
              </a:rPr>
              <a:t>; dan</a:t>
            </a:r>
            <a:endParaRPr lang="en-ID" sz="2400" i="0" dirty="0">
              <a:latin typeface="Bahnschrift SemiLight Condensed" panose="020B0502040204020203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400" i="0" dirty="0" err="1">
                <a:latin typeface="Bahnschrift SemiLight Condensed" panose="020B0502040204020203" pitchFamily="34" charset="0"/>
              </a:rPr>
              <a:t>penggunaan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opsi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ini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disetujui</a:t>
            </a:r>
            <a:r>
              <a:rPr lang="en-US" sz="2400" i="0" dirty="0">
                <a:latin typeface="Bahnschrift SemiLight Condensed" panose="020B0502040204020203" pitchFamily="34" charset="0"/>
              </a:rPr>
              <a:t> oleh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atasan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pemilik</a:t>
            </a:r>
            <a:r>
              <a:rPr lang="en-US" sz="2400" i="0" dirty="0">
                <a:latin typeface="Bahnschrift SemiLight Condensed" panose="020B0502040204020203" pitchFamily="34" charset="0"/>
              </a:rPr>
              <a:t> </a:t>
            </a:r>
            <a:r>
              <a:rPr lang="en-US" sz="24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400" i="0" dirty="0">
                <a:latin typeface="Bahnschrift SemiLight Condensed" panose="020B0502040204020203" pitchFamily="34" charset="0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ID" sz="32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5688147-7F79-4DD3-AB27-C1817D72F39A}"/>
              </a:ext>
            </a:extLst>
          </p:cNvPr>
          <p:cNvSpPr txBox="1">
            <a:spLocks/>
          </p:cNvSpPr>
          <p:nvPr/>
        </p:nvSpPr>
        <p:spPr>
          <a:xfrm>
            <a:off x="838200" y="135081"/>
            <a:ext cx="10515600" cy="741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Black" panose="020B0A04020102020204" pitchFamily="34" charset="0"/>
              </a:rPr>
              <a:t>OPSI PENANGANAN RISIKO</a:t>
            </a:r>
            <a:endParaRPr lang="en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7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468D-25F1-4FFC-A345-7E494C89E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92159"/>
            <a:ext cx="10515600" cy="5496179"/>
          </a:xfrm>
        </p:spPr>
        <p:txBody>
          <a:bodyPr>
            <a:noAutofit/>
          </a:bodyPr>
          <a:lstStyle/>
          <a:p>
            <a:pPr marL="342900" lvl="3" indent="-342900" algn="just">
              <a:lnSpc>
                <a:spcPct val="100000"/>
              </a:lnSpc>
              <a:buFont typeface="+mj-lt"/>
              <a:buAutoNum type="arabicPeriod" startAt="4"/>
            </a:pP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Menghindari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yaitu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penanganan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dengan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mengubah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/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menghilangkan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sasaran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dan/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kegiatan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untuk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menghilangkan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tersebut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ini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diambil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apabila</a:t>
            </a:r>
            <a:endParaRPr lang="en-ID" sz="2800" i="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marL="800100" lvl="4" indent="-342900" algn="just">
              <a:lnSpc>
                <a:spcPct val="100000"/>
              </a:lnSpc>
            </a:pP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upaya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penurunan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di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luar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kemampuan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organisasi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;</a:t>
            </a:r>
          </a:p>
          <a:p>
            <a:pPr marL="800100" lvl="4" indent="-342900" algn="just">
              <a:lnSpc>
                <a:spcPct val="100000"/>
              </a:lnSpc>
            </a:pP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sasaran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kegiatan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terkait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tersebut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bukan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merupakan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tugas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fungsi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utama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dalam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pelaksanaan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visi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dan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misi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organisasi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; dan</a:t>
            </a:r>
          </a:p>
          <a:p>
            <a:pPr marL="800100" lvl="4" indent="-342900" algn="just">
              <a:lnSpc>
                <a:spcPct val="100000"/>
              </a:lnSpc>
            </a:pP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penggunaan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opsi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ini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disetujui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oleh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atasan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pemilik</a:t>
            </a:r>
            <a:r>
              <a:rPr lang="en-ID" sz="24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ID" sz="24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endParaRPr lang="en-ID" sz="240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marL="342900" lvl="2" indent="-342900" algn="just">
              <a:lnSpc>
                <a:spcPct val="100000"/>
              </a:lnSpc>
              <a:buFont typeface="+mj-lt"/>
              <a:buAutoNum type="arabicPeriod" startAt="5"/>
            </a:pP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Menerima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yaitu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penanganan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menerima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yaitu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tidak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melakukan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tindakan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apapun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terhadap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tersebut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.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Opsi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ini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diambil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apabila</a:t>
            </a:r>
            <a:r>
              <a:rPr lang="en-US" sz="280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:</a:t>
            </a:r>
            <a:endParaRPr lang="en-ID" sz="280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upaya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penurunan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Level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di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luar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kemampuan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organisasi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;</a:t>
            </a:r>
            <a:endParaRPr lang="en-ID" sz="2800" i="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sasaran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atau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kegiatan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yang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terkait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tersebut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merupakan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tugas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dan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fungsi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utama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dalam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pelaksanaan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visi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dan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misi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organisasi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; dan</a:t>
            </a:r>
            <a:endParaRPr lang="en-ID" sz="2800" i="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penggunaan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ini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disetujui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oleh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atasan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pemilik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solidFill>
                  <a:schemeClr val="tx1"/>
                </a:solidFill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.</a:t>
            </a:r>
            <a:endParaRPr lang="en-ID" sz="2800" i="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ID" sz="3200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688147-7F79-4DD3-AB27-C1817D72F39A}"/>
              </a:ext>
            </a:extLst>
          </p:cNvPr>
          <p:cNvSpPr txBox="1">
            <a:spLocks/>
          </p:cNvSpPr>
          <p:nvPr/>
        </p:nvSpPr>
        <p:spPr>
          <a:xfrm>
            <a:off x="838200" y="135081"/>
            <a:ext cx="10515600" cy="741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 Black" panose="020B0A04020102020204" pitchFamily="34" charset="0"/>
              </a:rPr>
              <a:t>OPSI PENANGANAN RISIKO</a:t>
            </a:r>
            <a:endParaRPr lang="en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1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1172-A421-44D9-A021-6C6C4031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097126" cy="14859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RENCANA TINDAK PENGENDALIAN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D0408-1E0B-4DE1-8A1C-8747053D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2950"/>
            <a:ext cx="10515600" cy="50755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>
                <a:latin typeface="Bahnschrift SemiLight Condensed" panose="020B0502040204020203" pitchFamily="34" charset="0"/>
              </a:rPr>
              <a:t>Rencana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Tindak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Pengendalian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harus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memuat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informasi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berikut</a:t>
            </a:r>
            <a:r>
              <a:rPr lang="en-US" sz="2800" dirty="0">
                <a:latin typeface="Bahnschrift SemiLight Condensed" panose="020B0502040204020203" pitchFamily="34" charset="0"/>
              </a:rPr>
              <a:t>:</a:t>
            </a:r>
            <a:endParaRPr lang="en-ID" sz="280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 err="1">
                <a:latin typeface="Bahnschrift SemiLight Condensed" panose="020B0502040204020203" pitchFamily="34" charset="0"/>
              </a:rPr>
              <a:t>kegiatan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penanganan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yang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akan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dilakukan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berdasarkan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opsi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penanganan</a:t>
            </a:r>
            <a:r>
              <a:rPr lang="en-US" sz="2800" i="0" dirty="0">
                <a:latin typeface="Bahnschrift SemiLight Condensed" panose="020B0502040204020203" pitchFamily="34" charset="0"/>
              </a:rPr>
              <a:t> yang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dipilih</a:t>
            </a:r>
            <a:r>
              <a:rPr lang="en-US" sz="2800" i="0" dirty="0">
                <a:latin typeface="Bahnschrift SemiLight Condensed" panose="020B0502040204020203" pitchFamily="34" charset="0"/>
              </a:rPr>
              <a:t>;</a:t>
            </a:r>
            <a:endParaRPr lang="en-ID" sz="2800" i="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>
                <a:latin typeface="Bahnschrift SemiLight Condensed" panose="020B0502040204020203" pitchFamily="34" charset="0"/>
              </a:rPr>
              <a:t>output yang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diharapkan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atas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kegiatan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tersebut</a:t>
            </a:r>
            <a:r>
              <a:rPr lang="en-US" sz="2800" i="0" dirty="0">
                <a:latin typeface="Bahnschrift SemiLight Condensed" panose="020B0502040204020203" pitchFamily="34" charset="0"/>
              </a:rPr>
              <a:t>;</a:t>
            </a:r>
            <a:endParaRPr lang="en-ID" sz="2800" i="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residual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harapan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setelah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pelaksanaan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pengendalian</a:t>
            </a:r>
            <a:r>
              <a:rPr lang="en-US" sz="2800" i="0" dirty="0">
                <a:latin typeface="Bahnschrift SemiLight Condensed" panose="020B0502040204020203" pitchFamily="34" charset="0"/>
              </a:rPr>
              <a:t>;</a:t>
            </a:r>
            <a:endParaRPr lang="en-ID" sz="2800" i="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 err="1">
                <a:latin typeface="Bahnschrift SemiLight Condensed" panose="020B0502040204020203" pitchFamily="34" charset="0"/>
              </a:rPr>
              <a:t>jadwal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implementasi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kegiatan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pengendalian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; dan</a:t>
            </a:r>
            <a:endParaRPr lang="en-ID" sz="2800" i="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 err="1">
                <a:latin typeface="Bahnschrift SemiLight Condensed" panose="020B0502040204020203" pitchFamily="34" charset="0"/>
              </a:rPr>
              <a:t>penanggung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jawab</a:t>
            </a:r>
            <a:r>
              <a:rPr lang="en-US" sz="2800" i="0" dirty="0">
                <a:latin typeface="Bahnschrift SemiLight Condensed" panose="020B0502040204020203" pitchFamily="34" charset="0"/>
              </a:rPr>
              <a:t> yang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berisi</a:t>
            </a:r>
            <a:r>
              <a:rPr lang="en-US" sz="2800" i="0" dirty="0">
                <a:latin typeface="Bahnschrift SemiLight Condensed" panose="020B0502040204020203" pitchFamily="34" charset="0"/>
              </a:rPr>
              <a:t> unit yang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bertanggung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jawab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sesuai</a:t>
            </a:r>
            <a:r>
              <a:rPr lang="en-US" sz="2800" i="0" dirty="0">
                <a:latin typeface="Bahnschrift SemiLight Condensed" panose="020B0502040204020203" pitchFamily="34" charset="0"/>
              </a:rPr>
              <a:t>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dengan</a:t>
            </a:r>
            <a:r>
              <a:rPr lang="en-US" sz="2800" i="0" dirty="0">
                <a:latin typeface="Bahnschrift SemiLight Condensed" panose="020B0502040204020203" pitchFamily="34" charset="0"/>
              </a:rPr>
              <a:t> coordinator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pada table UPR (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Bagian</a:t>
            </a:r>
            <a:r>
              <a:rPr lang="en-US" sz="2800" i="0" dirty="0">
                <a:latin typeface="Bahnschrift SemiLight Condensed" panose="020B0502040204020203" pitchFamily="34" charset="0"/>
              </a:rPr>
              <a:t> I).</a:t>
            </a:r>
            <a:endParaRPr lang="en-ID" sz="2800" i="0" dirty="0">
              <a:latin typeface="Bahnschrift SemiLight Condensed" panose="020B0502040204020203" pitchFamily="34" charset="0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800" i="0" dirty="0" err="1">
                <a:latin typeface="Bahnschrift SemiLight Condensed" panose="020B0502040204020203" pitchFamily="34" charset="0"/>
              </a:rPr>
              <a:t>Menetapkan</a:t>
            </a:r>
            <a:r>
              <a:rPr lang="en-US" sz="2800" i="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i="0" dirty="0">
                <a:latin typeface="Bahnschrift SemiLight Condensed" panose="020B0502040204020203" pitchFamily="34" charset="0"/>
              </a:rPr>
              <a:t> Residual </a:t>
            </a:r>
            <a:r>
              <a:rPr lang="en-US" sz="2800" i="0" dirty="0" err="1">
                <a:latin typeface="Bahnschrift SemiLight Condensed" panose="020B0502040204020203" pitchFamily="34" charset="0"/>
              </a:rPr>
              <a:t>Harapan</a:t>
            </a:r>
            <a:endParaRPr lang="en-US" sz="2800" i="0" dirty="0">
              <a:latin typeface="Bahnschrift SemiLight Condensed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 smtClean="0">
                <a:latin typeface="Bahnschrift SemiLight Condensed" panose="020B0502040204020203" pitchFamily="34" charset="0"/>
              </a:rPr>
              <a:t>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Residual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Harapan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merupakan</a:t>
            </a:r>
            <a:r>
              <a:rPr lang="en-US" sz="2800" dirty="0">
                <a:latin typeface="Bahnschrift SemiLight Condensed" panose="020B0502040204020203" pitchFamily="34" charset="0"/>
              </a:rPr>
              <a:t> target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apabila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penangan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telah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dijalankan</a:t>
            </a:r>
            <a:r>
              <a:rPr lang="en-US" sz="2800" dirty="0">
                <a:latin typeface="Bahnschrift SemiLight Condensed" panose="020B0502040204020203" pitchFamily="34" charset="0"/>
              </a:rPr>
              <a:t>.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Penetapan</a:t>
            </a:r>
            <a:r>
              <a:rPr lang="en-US" sz="280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Residual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mempertimbangkan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perubahan</a:t>
            </a:r>
            <a:r>
              <a:rPr lang="en-US" sz="280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kemungkinan</a:t>
            </a:r>
            <a:r>
              <a:rPr lang="en-US" sz="2800" dirty="0">
                <a:latin typeface="Bahnschrift SemiLight Condensed" panose="020B0502040204020203" pitchFamily="34" charset="0"/>
              </a:rPr>
              <a:t> dan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dampak</a:t>
            </a:r>
            <a:r>
              <a:rPr lang="en-US" sz="2800" dirty="0">
                <a:latin typeface="Bahnschrift SemiLight Condensed" panose="020B0502040204020203" pitchFamily="34" charset="0"/>
              </a:rPr>
              <a:t>.</a:t>
            </a:r>
            <a:endParaRPr lang="en-ID" sz="2800" dirty="0">
              <a:latin typeface="Bahnschrift SemiLight Condensed" panose="020B0502040204020203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ID" sz="2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C8B7-6979-4D4A-BAF0-82B41D43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PEMANTAUAN DAN REVIU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3A471-A7C1-45EB-907C-AA9FB09FD4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655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CB88E7-718D-4E5B-A309-3889474F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08" y="1279972"/>
            <a:ext cx="11794099" cy="40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74F2-8FED-4F62-B45A-520626F7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97562-C611-47CF-8922-820C94D4C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CCAD34-7072-4A96-8DB0-AC7317FE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49" y="150262"/>
            <a:ext cx="10703184" cy="65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0C36-BD2F-477B-9869-B6E25B1FA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0584"/>
            <a:ext cx="8999622" cy="131265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A. </a:t>
            </a:r>
            <a:r>
              <a:rPr lang="en-US" sz="4000" dirty="0" err="1">
                <a:latin typeface="Arial Black" panose="020B0A04020102020204" pitchFamily="34" charset="0"/>
              </a:rPr>
              <a:t>Pemantauan</a:t>
            </a:r>
            <a:r>
              <a:rPr lang="en-US" sz="4000" dirty="0">
                <a:latin typeface="Arial Black" panose="020B0A040201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</a:rPr>
              <a:t>berkelanjutan</a:t>
            </a:r>
            <a:r>
              <a:rPr lang="en-US" sz="4000" dirty="0">
                <a:latin typeface="Arial Black" panose="020B0A04020102020204" pitchFamily="34" charset="0"/>
              </a:rPr>
              <a:t> (on-going monitoring) </a:t>
            </a:r>
            <a:endParaRPr lang="en-ID" sz="40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375B-73D9-407D-B714-A3595131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13234"/>
            <a:ext cx="9601200" cy="1951758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latin typeface="Bahnschrift SemiLight Condensed" panose="020B0502040204020203" pitchFamily="34" charset="0"/>
              </a:rPr>
              <a:t>UPR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melakukan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pemantauan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atas</a:t>
            </a:r>
            <a:r>
              <a:rPr lang="en-US" sz="2800" dirty="0">
                <a:latin typeface="Bahnschrift SemiLight Condensed" panose="020B0502040204020203" pitchFamily="34" charset="0"/>
              </a:rPr>
              <a:t> factor </a:t>
            </a:r>
            <a:r>
              <a:rPr lang="en-US" sz="2800" dirty="0" err="1">
                <a:latin typeface="Bahnschrift SemiLight Condensed" panose="020B0502040204020203" pitchFamily="34" charset="0"/>
              </a:rPr>
              <a:t>factor</a:t>
            </a:r>
            <a:r>
              <a:rPr lang="en-US" sz="2800" dirty="0">
                <a:latin typeface="Bahnschrift SemiLight Condensed" panose="020B0502040204020203" pitchFamily="34" charset="0"/>
              </a:rPr>
              <a:t> yang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mempengaruhi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secara </a:t>
            </a:r>
            <a:r>
              <a:rPr lang="en-US" sz="2800" dirty="0" err="1">
                <a:latin typeface="Bahnschrift SemiLight Condensed" panose="020B0502040204020203" pitchFamily="34" charset="0"/>
              </a:rPr>
              <a:t>harian</a:t>
            </a:r>
            <a:r>
              <a:rPr lang="en-US" sz="2800" dirty="0">
                <a:latin typeface="Bahnschrift SemiLight Condensed" panose="020B0502040204020203" pitchFamily="34" charset="0"/>
              </a:rPr>
              <a:t>. </a:t>
            </a:r>
          </a:p>
          <a:p>
            <a:pPr algn="just"/>
            <a:r>
              <a:rPr lang="en-US" sz="2800" dirty="0" err="1">
                <a:latin typeface="Bahnschrift SemiLight Condensed" panose="020B0502040204020203" pitchFamily="34" charset="0"/>
              </a:rPr>
              <a:t>Apabila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terdapat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perubahan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organisasi</a:t>
            </a:r>
            <a:r>
              <a:rPr lang="en-US" sz="2800" dirty="0">
                <a:latin typeface="Bahnschrift SemiLight Condensed" panose="020B0502040204020203" pitchFamily="34" charset="0"/>
              </a:rPr>
              <a:t> yang </a:t>
            </a:r>
            <a:r>
              <a:rPr lang="en-US" sz="2800" dirty="0" err="1">
                <a:latin typeface="Bahnschrift SemiLight Condensed" panose="020B0502040204020203" pitchFamily="34" charset="0"/>
              </a:rPr>
              <a:t>signifikan</a:t>
            </a:r>
            <a:r>
              <a:rPr lang="en-US" sz="2800" dirty="0">
                <a:latin typeface="Bahnschrift SemiLight Condensed" panose="020B0502040204020203" pitchFamily="34" charset="0"/>
              </a:rPr>
              <a:t>,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maka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dimungkinkan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dilakukan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penilaian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ulang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atas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profil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.</a:t>
            </a:r>
          </a:p>
          <a:p>
            <a:pPr algn="just"/>
            <a:r>
              <a:rPr lang="en-US" sz="2800" dirty="0" err="1">
                <a:latin typeface="Bahnschrift SemiLight Condensed" panose="020B0502040204020203" pitchFamily="34" charset="0"/>
              </a:rPr>
              <a:t>Perubahanan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besaran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atau</a:t>
            </a:r>
            <a:r>
              <a:rPr lang="en-US" sz="2800" dirty="0">
                <a:latin typeface="Bahnschrift SemiLight Condensed" panose="020B0502040204020203" pitchFamily="34" charset="0"/>
              </a:rPr>
              <a:t> 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dipantau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melalui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tren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endParaRPr lang="en-ID" sz="28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DF4E11E-6DCD-44E2-9D77-07722AB1DAD7}"/>
              </a:ext>
            </a:extLst>
          </p:cNvPr>
          <p:cNvSpPr txBox="1">
            <a:spLocks/>
          </p:cNvSpPr>
          <p:nvPr/>
        </p:nvSpPr>
        <p:spPr>
          <a:xfrm>
            <a:off x="1371600" y="3959352"/>
            <a:ext cx="9601200" cy="782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Arial Black" panose="020B0A04020102020204" pitchFamily="34" charset="0"/>
              </a:rPr>
              <a:t>B. </a:t>
            </a:r>
            <a:r>
              <a:rPr lang="en-US" sz="4000" dirty="0" err="1">
                <a:latin typeface="Arial Black" panose="020B0A04020102020204" pitchFamily="34" charset="0"/>
              </a:rPr>
              <a:t>Pemantauan</a:t>
            </a:r>
            <a:r>
              <a:rPr lang="en-US" sz="4000" dirty="0">
                <a:latin typeface="Arial Black" panose="020B0A04020102020204" pitchFamily="34" charset="0"/>
              </a:rPr>
              <a:t> </a:t>
            </a:r>
            <a:r>
              <a:rPr lang="en-US" sz="4000" dirty="0" err="1">
                <a:latin typeface="Arial Black" panose="020B0A04020102020204" pitchFamily="34" charset="0"/>
              </a:rPr>
              <a:t>Berkala</a:t>
            </a:r>
            <a:endParaRPr lang="en-ID" sz="4000" dirty="0">
              <a:latin typeface="Arial Black" panose="020B0A040201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ECC393-BDFD-46AD-91D3-BCC0A11159E2}"/>
              </a:ext>
            </a:extLst>
          </p:cNvPr>
          <p:cNvSpPr txBox="1">
            <a:spLocks/>
          </p:cNvSpPr>
          <p:nvPr/>
        </p:nvSpPr>
        <p:spPr>
          <a:xfrm>
            <a:off x="1371600" y="4741650"/>
            <a:ext cx="9601200" cy="1951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 err="1">
                <a:latin typeface="Bahnschrift SemiLight Condensed" panose="020B0502040204020203" pitchFamily="34" charset="0"/>
              </a:rPr>
              <a:t>Pemantauan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berkala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dilakukan</a:t>
            </a:r>
            <a:r>
              <a:rPr lang="en-US" sz="2800" dirty="0">
                <a:latin typeface="Bahnschrift SemiLight Condensed" panose="020B0502040204020203" pitchFamily="34" charset="0"/>
              </a:rPr>
              <a:t> secara </a:t>
            </a:r>
            <a:r>
              <a:rPr lang="en-US" sz="2800" dirty="0" err="1">
                <a:latin typeface="Bahnschrift SemiLight Condensed" panose="020B0502040204020203" pitchFamily="34" charset="0"/>
              </a:rPr>
              <a:t>semesteran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yaitu</a:t>
            </a:r>
            <a:r>
              <a:rPr lang="en-US" sz="2800" dirty="0">
                <a:latin typeface="Bahnschrift SemiLight Condensed" panose="020B0502040204020203" pitchFamily="34" charset="0"/>
              </a:rPr>
              <a:t> pada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bulan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Juli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tahun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berjalan</a:t>
            </a:r>
            <a:r>
              <a:rPr lang="en-US" sz="2800" dirty="0">
                <a:latin typeface="Bahnschrift SemiLight Condensed" panose="020B0502040204020203" pitchFamily="34" charset="0"/>
              </a:rPr>
              <a:t>, dan </a:t>
            </a:r>
            <a:r>
              <a:rPr lang="en-US" sz="2800" dirty="0" err="1">
                <a:latin typeface="Bahnschrift SemiLight Condensed" panose="020B0502040204020203" pitchFamily="34" charset="0"/>
              </a:rPr>
              <a:t>Januari</a:t>
            </a:r>
            <a:r>
              <a:rPr lang="en-US" sz="2800" dirty="0">
                <a:latin typeface="Bahnschrift SemiLight Condensed" panose="020B0502040204020203" pitchFamily="34" charset="0"/>
              </a:rPr>
              <a:t> pada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tahun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berikutnya</a:t>
            </a:r>
            <a:endParaRPr lang="en-US" sz="2800" dirty="0">
              <a:latin typeface="Bahnschrift SemiLight Condensed" panose="020B0502040204020203" pitchFamily="34" charset="0"/>
            </a:endParaRPr>
          </a:p>
          <a:p>
            <a:pPr algn="just"/>
            <a:r>
              <a:rPr lang="en-US" sz="2800" dirty="0" err="1">
                <a:latin typeface="Bahnschrift SemiLight Condensed" panose="020B0502040204020203" pitchFamily="34" charset="0"/>
              </a:rPr>
              <a:t>Pemantauan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semesteran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dilakukan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untuk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memantau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pelaksanaan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Rencana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Tindak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Pengendalian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2800" dirty="0">
                <a:latin typeface="Bahnschrift SemiLight Condensed" panose="020B0502040204020203" pitchFamily="34" charset="0"/>
              </a:rPr>
              <a:t>, </a:t>
            </a:r>
            <a:r>
              <a:rPr lang="en-US" sz="2800" dirty="0" err="1">
                <a:latin typeface="Bahnschrift SemiLight Condensed" panose="020B0502040204020203" pitchFamily="34" charset="0"/>
              </a:rPr>
              <a:t>analisis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tren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perubahan</a:t>
            </a:r>
            <a:r>
              <a:rPr lang="en-US" sz="2800" dirty="0">
                <a:latin typeface="Bahnschrift SemiLight Condensed" panose="020B0502040204020203" pitchFamily="34" charset="0"/>
              </a:rPr>
              <a:t> </a:t>
            </a:r>
            <a:r>
              <a:rPr lang="en-US" sz="2800" dirty="0" err="1">
                <a:latin typeface="Bahnschrift SemiLight Condensed" panose="020B0502040204020203" pitchFamily="34" charset="0"/>
              </a:rPr>
              <a:t>besaran</a:t>
            </a:r>
            <a:r>
              <a:rPr lang="en-US" sz="2800" dirty="0">
                <a:latin typeface="Bahnschrift SemiLight Condensed" panose="020B0502040204020203" pitchFamily="34" charset="0"/>
              </a:rPr>
              <a:t>/Level </a:t>
            </a:r>
            <a:r>
              <a:rPr lang="en-US" sz="2800" dirty="0" err="1">
                <a:latin typeface="Bahnschrift SemiLight Condensed" panose="020B0502040204020203" pitchFamily="34" charset="0"/>
              </a:rPr>
              <a:t>Risiko</a:t>
            </a:r>
            <a:endParaRPr lang="en-ID" sz="28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1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66D7-C561-42A2-9B6D-B1D813388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632" y="216568"/>
            <a:ext cx="9601200" cy="1485900"/>
          </a:xfrm>
        </p:spPr>
        <p:txBody>
          <a:bodyPr>
            <a:noAutofit/>
          </a:bodyPr>
          <a:lstStyle/>
          <a:p>
            <a:pPr algn="ctr"/>
            <a:r>
              <a:rPr lang="en-ID" sz="4800" dirty="0" err="1">
                <a:latin typeface="Arial Black" panose="020B0A04020102020204" pitchFamily="34" charset="0"/>
              </a:rPr>
              <a:t>Periode</a:t>
            </a:r>
            <a:r>
              <a:rPr lang="en-ID" sz="4800" dirty="0">
                <a:latin typeface="Arial Black" panose="020B0A04020102020204" pitchFamily="34" charset="0"/>
              </a:rPr>
              <a:t> dan </a:t>
            </a:r>
            <a:r>
              <a:rPr lang="en-ID" sz="4800" dirty="0" err="1">
                <a:latin typeface="Arial Black" panose="020B0A04020102020204" pitchFamily="34" charset="0"/>
              </a:rPr>
              <a:t>penanggung</a:t>
            </a:r>
            <a:r>
              <a:rPr lang="en-ID" sz="4800" dirty="0">
                <a:latin typeface="Arial Black" panose="020B0A04020102020204" pitchFamily="34" charset="0"/>
              </a:rPr>
              <a:t> </a:t>
            </a:r>
            <a:r>
              <a:rPr lang="en-ID" sz="4800" dirty="0" err="1">
                <a:latin typeface="Arial Black" panose="020B0A04020102020204" pitchFamily="34" charset="0"/>
              </a:rPr>
              <a:t>jawab</a:t>
            </a:r>
            <a:r>
              <a:rPr lang="en-ID" sz="4800" dirty="0">
                <a:latin typeface="Arial Black" panose="020B0A04020102020204" pitchFamily="34" charset="0"/>
              </a:rPr>
              <a:t> </a:t>
            </a:r>
            <a:r>
              <a:rPr lang="en-ID" sz="4800" dirty="0" err="1">
                <a:latin typeface="Arial Black" panose="020B0A04020102020204" pitchFamily="34" charset="0"/>
              </a:rPr>
              <a:t>pelaksanaan</a:t>
            </a:r>
            <a:r>
              <a:rPr lang="en-ID" sz="4800" dirty="0">
                <a:latin typeface="Arial Black" panose="020B0A04020102020204" pitchFamily="34" charset="0"/>
              </a:rPr>
              <a:t> </a:t>
            </a:r>
            <a:r>
              <a:rPr lang="en-ID" sz="4800" dirty="0" err="1">
                <a:latin typeface="Arial Black" panose="020B0A04020102020204" pitchFamily="34" charset="0"/>
              </a:rPr>
              <a:t>pemantauan</a:t>
            </a:r>
            <a:endParaRPr lang="en-ID" sz="4800" dirty="0"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A66DEFB-9A5D-4D49-AA75-777EA59C8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725018"/>
              </p:ext>
            </p:extLst>
          </p:nvPr>
        </p:nvGraphicFramePr>
        <p:xfrm>
          <a:off x="1636776" y="2350008"/>
          <a:ext cx="8866631" cy="4288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7272">
                  <a:extLst>
                    <a:ext uri="{9D8B030D-6E8A-4147-A177-3AD203B41FA5}">
                      <a16:colId xmlns:a16="http://schemas.microsoft.com/office/drawing/2014/main" val="1418638923"/>
                    </a:ext>
                  </a:extLst>
                </a:gridCol>
                <a:gridCol w="1318501">
                  <a:extLst>
                    <a:ext uri="{9D8B030D-6E8A-4147-A177-3AD203B41FA5}">
                      <a16:colId xmlns:a16="http://schemas.microsoft.com/office/drawing/2014/main" val="2492156952"/>
                    </a:ext>
                  </a:extLst>
                </a:gridCol>
                <a:gridCol w="1819066">
                  <a:extLst>
                    <a:ext uri="{9D8B030D-6E8A-4147-A177-3AD203B41FA5}">
                      <a16:colId xmlns:a16="http://schemas.microsoft.com/office/drawing/2014/main" val="2718911622"/>
                    </a:ext>
                  </a:extLst>
                </a:gridCol>
                <a:gridCol w="2480649">
                  <a:extLst>
                    <a:ext uri="{9D8B030D-6E8A-4147-A177-3AD203B41FA5}">
                      <a16:colId xmlns:a16="http://schemas.microsoft.com/office/drawing/2014/main" val="2058477429"/>
                    </a:ext>
                  </a:extLst>
                </a:gridCol>
                <a:gridCol w="2421143">
                  <a:extLst>
                    <a:ext uri="{9D8B030D-6E8A-4147-A177-3AD203B41FA5}">
                      <a16:colId xmlns:a16="http://schemas.microsoft.com/office/drawing/2014/main" val="900122303"/>
                    </a:ext>
                  </a:extLst>
                </a:gridCol>
              </a:tblGrid>
              <a:tr h="6126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="1">
                          <a:effectLst/>
                        </a:rPr>
                        <a:t>No.</a:t>
                      </a:r>
                      <a:endParaRPr lang="en-ID" sz="18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="1">
                          <a:effectLst/>
                        </a:rPr>
                        <a:t>Tingkat</a:t>
                      </a:r>
                      <a:endParaRPr lang="en-ID" sz="18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="1" dirty="0" err="1">
                          <a:effectLst/>
                        </a:rPr>
                        <a:t>Periode</a:t>
                      </a:r>
                      <a:endParaRPr lang="en-ID" sz="1800" b="1" dirty="0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="1">
                          <a:effectLst/>
                        </a:rPr>
                        <a:t>Peserta Rapat Pemantauan</a:t>
                      </a:r>
                      <a:endParaRPr lang="en-ID" sz="18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800" b="1" dirty="0" err="1">
                          <a:effectLst/>
                        </a:rPr>
                        <a:t>Penanggungjawab</a:t>
                      </a:r>
                      <a:endParaRPr lang="en-ID" sz="1800" b="1" dirty="0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1918832"/>
                  </a:ext>
                </a:extLst>
              </a:tr>
              <a:tr h="6126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1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Kementerian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Semesteran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Menteri PANRB dan Pejabat Eselon I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Sekretaris Kementerian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893858"/>
                  </a:ext>
                </a:extLst>
              </a:tr>
              <a:tr h="15316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2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Eselon I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Semesteran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Masing-masing Pimpinan Unit Eselon I dan Pejabat Eselon II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Sekretaris Deputi/ Kepala Biro MKOK (Untuk unit Sekretaris Kementerian)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7063726"/>
                  </a:ext>
                </a:extLst>
              </a:tr>
              <a:tr h="153162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3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Biro/ Inspektorat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Semesteran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>
                          <a:effectLst/>
                        </a:rPr>
                        <a:t>Masing-masing Kepala Biro/ Inspektur dan seluruh pegawai unit</a:t>
                      </a:r>
                      <a:endParaRPr lang="en-ID" sz="1600" b="1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D" sz="1600" b="1" dirty="0" err="1">
                          <a:effectLst/>
                        </a:rPr>
                        <a:t>Pejabat</a:t>
                      </a:r>
                      <a:r>
                        <a:rPr lang="en-ID" sz="1600" b="1" dirty="0">
                          <a:effectLst/>
                        </a:rPr>
                        <a:t> </a:t>
                      </a:r>
                      <a:r>
                        <a:rPr lang="en-ID" sz="1600" b="1" dirty="0" err="1">
                          <a:effectLst/>
                        </a:rPr>
                        <a:t>Eselon</a:t>
                      </a:r>
                      <a:r>
                        <a:rPr lang="en-ID" sz="1600" b="1" dirty="0">
                          <a:effectLst/>
                        </a:rPr>
                        <a:t> III yang </a:t>
                      </a:r>
                      <a:r>
                        <a:rPr lang="en-ID" sz="1600" b="1" dirty="0" err="1">
                          <a:effectLst/>
                        </a:rPr>
                        <a:t>ditunjuk</a:t>
                      </a:r>
                      <a:r>
                        <a:rPr lang="en-ID" sz="1600" b="1" dirty="0">
                          <a:effectLst/>
                        </a:rPr>
                        <a:t> oleh </a:t>
                      </a:r>
                      <a:r>
                        <a:rPr lang="en-ID" sz="1600" b="1" dirty="0" err="1">
                          <a:effectLst/>
                        </a:rPr>
                        <a:t>masing-masing</a:t>
                      </a:r>
                      <a:r>
                        <a:rPr lang="en-ID" sz="1600" b="1" dirty="0">
                          <a:effectLst/>
                        </a:rPr>
                        <a:t> </a:t>
                      </a:r>
                      <a:r>
                        <a:rPr lang="en-ID" sz="1600" b="1" dirty="0" err="1">
                          <a:effectLst/>
                        </a:rPr>
                        <a:t>Kepala</a:t>
                      </a:r>
                      <a:r>
                        <a:rPr lang="en-ID" sz="1600" b="1" dirty="0">
                          <a:effectLst/>
                        </a:rPr>
                        <a:t> Biro/ </a:t>
                      </a:r>
                      <a:r>
                        <a:rPr lang="en-ID" sz="1600" b="1" dirty="0" err="1">
                          <a:effectLst/>
                        </a:rPr>
                        <a:t>Inspektur</a:t>
                      </a:r>
                      <a:endParaRPr lang="en-ID" sz="1600" b="1" dirty="0">
                        <a:effectLst/>
                        <a:latin typeface="Georgia" panose="02040502050405020303" pitchFamily="18" charset="0"/>
                        <a:ea typeface="Georgia" panose="02040502050405020303" pitchFamily="18" charset="0"/>
                        <a:cs typeface="Georgia" panose="02040502050405020303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6209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91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5826-C987-4FE7-A7EA-CC7182EB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2821"/>
            <a:ext cx="9601200" cy="14859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REVIU PELAKSANAAN 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58BFB-B0A9-43ED-933B-FF0883419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032" y="1055771"/>
            <a:ext cx="9601200" cy="4285488"/>
          </a:xfrm>
        </p:spPr>
        <p:txBody>
          <a:bodyPr>
            <a:noAutofit/>
          </a:bodyPr>
          <a:lstStyle/>
          <a:p>
            <a:r>
              <a:rPr lang="en-ID" sz="3200" b="1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implementasi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Manajemen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</a:p>
          <a:p>
            <a:pPr marL="0" indent="0" algn="just">
              <a:buNone/>
            </a:pPr>
            <a:r>
              <a:rPr lang="en-ID" sz="3200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ini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bertujuan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melihat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kesesuaian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pelaksanaan</a:t>
            </a:r>
            <a:r>
              <a:rPr lang="en-ID" sz="3200" dirty="0">
                <a:latin typeface="Bahnschrift SemiLight Condensed" panose="020B0502040204020203" pitchFamily="34" charset="0"/>
              </a:rPr>
              <a:t> dan output </a:t>
            </a:r>
            <a:r>
              <a:rPr lang="en-ID" sz="3200" dirty="0" err="1">
                <a:latin typeface="Bahnschrift SemiLight Condensed" panose="020B0502040204020203" pitchFamily="34" charset="0"/>
              </a:rPr>
              <a:t>seluruh</a:t>
            </a:r>
            <a:r>
              <a:rPr lang="en-ID" sz="3200" dirty="0">
                <a:latin typeface="Bahnschrift SemiLight Condensed" panose="020B0502040204020203" pitchFamily="34" charset="0"/>
              </a:rPr>
              <a:t> Proses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Manajemen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dengan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ketentuan</a:t>
            </a:r>
            <a:r>
              <a:rPr lang="en-ID" sz="3200" dirty="0">
                <a:latin typeface="Bahnschrift SemiLight Condensed" panose="020B0502040204020203" pitchFamily="34" charset="0"/>
              </a:rPr>
              <a:t> yang </a:t>
            </a:r>
            <a:r>
              <a:rPr lang="en-ID" sz="3200" dirty="0" err="1">
                <a:latin typeface="Bahnschrift SemiLight Condensed" panose="020B0502040204020203" pitchFamily="34" charset="0"/>
              </a:rPr>
              <a:t>berlaku</a:t>
            </a:r>
            <a:r>
              <a:rPr lang="en-ID" sz="3200" dirty="0">
                <a:latin typeface="Bahnschrift SemiLight Condensed" panose="020B0502040204020203" pitchFamily="34" charset="0"/>
              </a:rPr>
              <a:t>.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ini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dilaksanakan</a:t>
            </a:r>
            <a:r>
              <a:rPr lang="en-ID" sz="3200" dirty="0">
                <a:latin typeface="Bahnschrift SemiLight Condensed" panose="020B0502040204020203" pitchFamily="34" charset="0"/>
              </a:rPr>
              <a:t> oleh unit yang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mempunyai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fungsi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evaluasi</a:t>
            </a:r>
            <a:r>
              <a:rPr lang="en-ID" sz="3200" dirty="0">
                <a:latin typeface="Bahnschrift SemiLight Condensed" panose="020B0502040204020203" pitchFamily="34" charset="0"/>
              </a:rPr>
              <a:t> dan </a:t>
            </a:r>
            <a:r>
              <a:rPr lang="en-ID" sz="3200" dirty="0" err="1">
                <a:latin typeface="Bahnschrift SemiLight Condensed" panose="020B0502040204020203" pitchFamily="34" charset="0"/>
              </a:rPr>
              <a:t>pemantauan</a:t>
            </a:r>
            <a:r>
              <a:rPr lang="en-ID" sz="3200" dirty="0">
                <a:latin typeface="Bahnschrift SemiLight Condensed" panose="020B0502040204020203" pitchFamily="34" charset="0"/>
              </a:rPr>
              <a:t> pada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masing-masing</a:t>
            </a:r>
            <a:r>
              <a:rPr lang="en-ID" sz="3200" dirty="0">
                <a:latin typeface="Bahnschrift SemiLight Condensed" panose="020B0502040204020203" pitchFamily="34" charset="0"/>
              </a:rPr>
              <a:t> unit </a:t>
            </a:r>
            <a:r>
              <a:rPr lang="en-ID" sz="3200" dirty="0" err="1">
                <a:latin typeface="Bahnschrift SemiLight Condensed" panose="020B0502040204020203" pitchFamily="34" charset="0"/>
              </a:rPr>
              <a:t>kerja</a:t>
            </a:r>
            <a:r>
              <a:rPr lang="en-ID" sz="3200" dirty="0">
                <a:latin typeface="Bahnschrift SemiLight Condensed" panose="020B0502040204020203" pitchFamily="34" charset="0"/>
              </a:rPr>
              <a:t> dan/</a:t>
            </a:r>
            <a:r>
              <a:rPr lang="en-ID" sz="3200" dirty="0" err="1">
                <a:latin typeface="Bahnschrift SemiLight Condensed" panose="020B0502040204020203" pitchFamily="34" charset="0"/>
              </a:rPr>
              <a:t>atau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pengelola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sesuai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kewenangannya</a:t>
            </a:r>
            <a:r>
              <a:rPr lang="en-ID" sz="3200" dirty="0">
                <a:latin typeface="Bahnschrift SemiLight Condensed" panose="020B0502040204020203" pitchFamily="34" charset="0"/>
              </a:rPr>
              <a:t>. </a:t>
            </a:r>
          </a:p>
          <a:p>
            <a:r>
              <a:rPr lang="en-ID" sz="3200" b="1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b="1" dirty="0">
                <a:latin typeface="Bahnschrift SemiLight Condensed" panose="020B0502040204020203" pitchFamily="34" charset="0"/>
              </a:rPr>
              <a:t> Tingkat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Kematangan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Penerapan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Manajemen</a:t>
            </a:r>
            <a:r>
              <a:rPr lang="en-ID" sz="3200" b="1" dirty="0">
                <a:latin typeface="Bahnschrift SemiLight Condensed" panose="020B0502040204020203" pitchFamily="34" charset="0"/>
              </a:rPr>
              <a:t> </a:t>
            </a:r>
            <a:r>
              <a:rPr lang="en-ID" sz="3200" b="1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b="1" dirty="0">
                <a:latin typeface="Bahnschrift SemiLight Condensed" panose="020B0502040204020203" pitchFamily="34" charset="0"/>
              </a:rPr>
              <a:t> (TKPMR</a:t>
            </a:r>
            <a:r>
              <a:rPr lang="en-ID" sz="3200" dirty="0">
                <a:latin typeface="Bahnschrift SemiLight Condensed" panose="020B0502040204020203" pitchFamily="34" charset="0"/>
              </a:rPr>
              <a:t>) </a:t>
            </a:r>
          </a:p>
          <a:p>
            <a:pPr marL="0" indent="0" algn="just">
              <a:buNone/>
            </a:pPr>
            <a:r>
              <a:rPr lang="en-ID" sz="3200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dirty="0">
                <a:latin typeface="Bahnschrift SemiLight Condensed" panose="020B0502040204020203" pitchFamily="34" charset="0"/>
              </a:rPr>
              <a:t> TKPMR </a:t>
            </a:r>
            <a:r>
              <a:rPr lang="en-ID" sz="3200" dirty="0" err="1">
                <a:latin typeface="Bahnschrift SemiLight Condensed" panose="020B0502040204020203" pitchFamily="34" charset="0"/>
              </a:rPr>
              <a:t>bertujuan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menilai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kualitas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penerapan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Manajemen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dirty="0">
                <a:latin typeface="Bahnschrift SemiLight Condensed" panose="020B0502040204020203" pitchFamily="34" charset="0"/>
              </a:rPr>
              <a:t>.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dapat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dilakukan</a:t>
            </a:r>
            <a:r>
              <a:rPr lang="en-ID" sz="3200" dirty="0">
                <a:latin typeface="Bahnschrift SemiLight Condensed" panose="020B0502040204020203" pitchFamily="34" charset="0"/>
              </a:rPr>
              <a:t> pada </a:t>
            </a:r>
            <a:r>
              <a:rPr lang="en-ID" sz="3200" dirty="0" err="1">
                <a:latin typeface="Bahnschrift SemiLight Condensed" panose="020B0502040204020203" pitchFamily="34" charset="0"/>
              </a:rPr>
              <a:t>seluruh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tingkatan</a:t>
            </a:r>
            <a:r>
              <a:rPr lang="en-ID" sz="3200" dirty="0">
                <a:latin typeface="Bahnschrift SemiLight Condensed" panose="020B0502040204020203" pitchFamily="34" charset="0"/>
              </a:rPr>
              <a:t> unit </a:t>
            </a:r>
            <a:r>
              <a:rPr lang="en-ID" sz="3200" dirty="0" err="1">
                <a:latin typeface="Bahnschrift SemiLight Condensed" panose="020B0502040204020203" pitchFamily="34" charset="0"/>
              </a:rPr>
              <a:t>penerapan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Manajemen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Risiko</a:t>
            </a:r>
            <a:r>
              <a:rPr lang="en-ID" sz="3200" dirty="0">
                <a:latin typeface="Bahnschrift SemiLight Condensed" panose="020B0502040204020203" pitchFamily="34" charset="0"/>
              </a:rPr>
              <a:t>, </a:t>
            </a:r>
            <a:r>
              <a:rPr lang="en-ID" sz="3200" dirty="0" err="1">
                <a:latin typeface="Bahnschrift SemiLight Condensed" panose="020B0502040204020203" pitchFamily="34" charset="0"/>
              </a:rPr>
              <a:t>yaitu</a:t>
            </a:r>
            <a:r>
              <a:rPr lang="en-ID" sz="3200" dirty="0">
                <a:latin typeface="Bahnschrift SemiLight Condensed" panose="020B0502040204020203" pitchFamily="34" charset="0"/>
              </a:rPr>
              <a:t> Kementerian, </a:t>
            </a:r>
            <a:r>
              <a:rPr lang="en-ID" sz="3200" dirty="0" err="1">
                <a:latin typeface="Bahnschrift SemiLight Condensed" panose="020B0502040204020203" pitchFamily="34" charset="0"/>
              </a:rPr>
              <a:t>Sekretariat</a:t>
            </a:r>
            <a:r>
              <a:rPr lang="en-ID" sz="3200" dirty="0">
                <a:latin typeface="Bahnschrift SemiLight Condensed" panose="020B0502040204020203" pitchFamily="34" charset="0"/>
              </a:rPr>
              <a:t> Kementerian,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Deputi</a:t>
            </a:r>
            <a:r>
              <a:rPr lang="en-ID" sz="3200" dirty="0">
                <a:latin typeface="Bahnschrift SemiLight Condensed" panose="020B0502040204020203" pitchFamily="34" charset="0"/>
              </a:rPr>
              <a:t>, Biro, dan </a:t>
            </a:r>
            <a:r>
              <a:rPr lang="en-ID" sz="3200" dirty="0" err="1">
                <a:latin typeface="Bahnschrift SemiLight Condensed" panose="020B0502040204020203" pitchFamily="34" charset="0"/>
              </a:rPr>
              <a:t>Inspektorat</a:t>
            </a:r>
            <a:r>
              <a:rPr lang="en-ID" sz="3200" dirty="0">
                <a:latin typeface="Bahnschrift SemiLight Condensed" panose="020B0502040204020203" pitchFamily="34" charset="0"/>
              </a:rPr>
              <a:t>. </a:t>
            </a:r>
            <a:r>
              <a:rPr lang="en-ID" sz="3200" dirty="0" err="1">
                <a:latin typeface="Bahnschrift SemiLight Condensed" panose="020B0502040204020203" pitchFamily="34" charset="0"/>
              </a:rPr>
              <a:t>Reviu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ini</a:t>
            </a:r>
            <a:r>
              <a:rPr lang="en-ID" sz="3200" dirty="0">
                <a:latin typeface="Bahnschrift SemiLight Condensed" panose="020B0502040204020203" pitchFamily="34" charset="0"/>
              </a:rPr>
              <a:t> </a:t>
            </a:r>
            <a:r>
              <a:rPr lang="en-ID" sz="3200" dirty="0" err="1">
                <a:latin typeface="Bahnschrift SemiLight Condensed" panose="020B0502040204020203" pitchFamily="34" charset="0"/>
              </a:rPr>
              <a:t>dilaksanakan</a:t>
            </a:r>
            <a:r>
              <a:rPr lang="en-ID" sz="3200" dirty="0">
                <a:latin typeface="Bahnschrift SemiLight Condensed" panose="020B0502040204020203" pitchFamily="34" charset="0"/>
              </a:rPr>
              <a:t> oleh </a:t>
            </a:r>
            <a:r>
              <a:rPr lang="en-ID" sz="3200" dirty="0" err="1">
                <a:latin typeface="Bahnschrift SemiLight Condensed" panose="020B0502040204020203" pitchFamily="34" charset="0"/>
              </a:rPr>
              <a:t>Inspektorat</a:t>
            </a:r>
            <a:r>
              <a:rPr lang="en-ID" sz="3200" dirty="0">
                <a:latin typeface="Bahnschrift SemiLight Condensed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144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A31C-DB24-4C03-9D18-438962B8C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0632"/>
            <a:ext cx="9601200" cy="10241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DOKUMEN MANAJEMEN RISIKO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BEB48-4333-46A4-AF93-A45C5875E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4480"/>
            <a:ext cx="9601200" cy="431292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dirty="0" err="1">
                <a:latin typeface="Bahnschrift SemiLight Condensed" panose="020B0502040204020203" pitchFamily="34" charset="0"/>
              </a:rPr>
              <a:t>Piagam</a:t>
            </a:r>
            <a:r>
              <a:rPr lang="en-US" sz="3600" b="1" dirty="0">
                <a:latin typeface="Bahnschrift SemiLight Condensed" panose="020B0502040204020203" pitchFamily="34" charset="0"/>
              </a:rPr>
              <a:t> </a:t>
            </a:r>
            <a:r>
              <a:rPr lang="en-US" sz="3600" b="1" dirty="0" err="1">
                <a:latin typeface="Bahnschrift SemiLight Condensed" panose="020B0502040204020203" pitchFamily="34" charset="0"/>
              </a:rPr>
              <a:t>Manajemen</a:t>
            </a:r>
            <a:r>
              <a:rPr lang="en-US" sz="3600" b="1" dirty="0">
                <a:latin typeface="Bahnschrift SemiLight Condensed" panose="020B0502040204020203" pitchFamily="34" charset="0"/>
              </a:rPr>
              <a:t> </a:t>
            </a:r>
            <a:r>
              <a:rPr lang="en-US" sz="3600" b="1" dirty="0" err="1">
                <a:latin typeface="Bahnschrift SemiLight Condensed" panose="020B0502040204020203" pitchFamily="34" charset="0"/>
              </a:rPr>
              <a:t>Risiko</a:t>
            </a:r>
            <a:endParaRPr lang="en-US" sz="3600" b="1" dirty="0">
              <a:latin typeface="Bahnschrift SemiLight Condensed" panose="020B0502040204020203" pitchFamily="34" charset="0"/>
            </a:endParaRPr>
          </a:p>
          <a:p>
            <a:pPr marL="0" indent="0">
              <a:buNone/>
            </a:pPr>
            <a:r>
              <a:rPr lang="fi-FI" sz="3600" dirty="0">
                <a:latin typeface="Bahnschrift SemiLight Condensed" panose="020B0502040204020203" pitchFamily="34" charset="0"/>
              </a:rPr>
              <a:t>Pernyataan pemilik Risiko dalam melaksanakan Manajemen Risiko </a:t>
            </a:r>
            <a:endParaRPr lang="en-US" sz="3600" dirty="0">
              <a:latin typeface="Bahnschrift SemiLight Condensed" panose="020B0502040204020203" pitchFamily="34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sz="3600" b="1" dirty="0" err="1">
                <a:latin typeface="Bahnschrift SemiLight Condensed" panose="020B0502040204020203" pitchFamily="34" charset="0"/>
              </a:rPr>
              <a:t>Laporan</a:t>
            </a:r>
            <a:r>
              <a:rPr lang="en-US" sz="3600" b="1" dirty="0">
                <a:latin typeface="Bahnschrift SemiLight Condensed" panose="020B0502040204020203" pitchFamily="34" charset="0"/>
              </a:rPr>
              <a:t> </a:t>
            </a:r>
            <a:r>
              <a:rPr lang="en-US" sz="3600" b="1" dirty="0" err="1">
                <a:latin typeface="Bahnschrift SemiLight Condensed" panose="020B0502040204020203" pitchFamily="34" charset="0"/>
              </a:rPr>
              <a:t>Manajemen</a:t>
            </a:r>
            <a:r>
              <a:rPr lang="en-US" sz="3600" b="1" dirty="0">
                <a:latin typeface="Bahnschrift SemiLight Condensed" panose="020B0502040204020203" pitchFamily="34" charset="0"/>
              </a:rPr>
              <a:t> </a:t>
            </a:r>
            <a:r>
              <a:rPr lang="en-US" sz="3600" b="1" dirty="0" err="1">
                <a:latin typeface="Bahnschrift SemiLight Condensed" panose="020B0502040204020203" pitchFamily="34" charset="0"/>
              </a:rPr>
              <a:t>Risiko</a:t>
            </a:r>
            <a:endParaRPr lang="en-US" sz="3600" b="1" dirty="0">
              <a:latin typeface="Bahnschrift SemiLight Condensed" panose="020B0502040204020203" pitchFamily="34" charset="0"/>
            </a:endParaRPr>
          </a:p>
          <a:p>
            <a:pPr marL="0" indent="0">
              <a:buNone/>
            </a:pPr>
            <a:r>
              <a:rPr lang="en-US" sz="3600" dirty="0" err="1">
                <a:latin typeface="Bahnschrift SemiLight Condensed" panose="020B0502040204020203" pitchFamily="34" charset="0"/>
              </a:rPr>
              <a:t>Menyajikan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informasi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terkait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pengelolaan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Risiko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kepada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pemangku</a:t>
            </a:r>
            <a:r>
              <a:rPr lang="en-US" sz="3600" dirty="0">
                <a:latin typeface="Bahnschrift SemiLight Condensed" panose="020B0502040204020203" pitchFamily="34" charset="0"/>
              </a:rPr>
              <a:t> </a:t>
            </a:r>
            <a:r>
              <a:rPr lang="en-US" sz="3600" dirty="0" err="1">
                <a:latin typeface="Bahnschrift SemiLight Condensed" panose="020B0502040204020203" pitchFamily="34" charset="0"/>
              </a:rPr>
              <a:t>kepentingan</a:t>
            </a:r>
            <a:endParaRPr lang="en-US" sz="3600" dirty="0"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2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D6490-B554-42F1-AC00-623EC213F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" y="417710"/>
            <a:ext cx="10713098" cy="1485900"/>
          </a:xfrm>
        </p:spPr>
        <p:txBody>
          <a:bodyPr/>
          <a:lstStyle/>
          <a:p>
            <a:r>
              <a:rPr lang="en-US" b="1" dirty="0" err="1">
                <a:latin typeface="Adobe Garamond Pro Bold" panose="02020702060506020403" pitchFamily="18" charset="0"/>
              </a:rPr>
              <a:t>Inspektorat</a:t>
            </a:r>
            <a:r>
              <a:rPr lang="en-US" b="1" dirty="0"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latin typeface="Adobe Garamond Pro Bold" panose="02020702060506020403" pitchFamily="18" charset="0"/>
              </a:rPr>
              <a:t>Sistem</a:t>
            </a:r>
            <a:r>
              <a:rPr lang="en-US" b="1" dirty="0">
                <a:latin typeface="Adobe Garamond Pro Bold" panose="02020702060506020403" pitchFamily="18" charset="0"/>
              </a:rPr>
              <a:t> </a:t>
            </a:r>
            <a:r>
              <a:rPr lang="en-US" b="1" dirty="0" err="1">
                <a:latin typeface="Adobe Garamond Pro Bold" panose="02020702060506020403" pitchFamily="18" charset="0"/>
              </a:rPr>
              <a:t>Manajemen</a:t>
            </a:r>
            <a:r>
              <a:rPr lang="en-US" b="1" dirty="0">
                <a:latin typeface="Adobe Garamond Pro Bold" panose="02020702060506020403" pitchFamily="18" charset="0"/>
              </a:rPr>
              <a:t> Audit (ISMA)</a:t>
            </a:r>
            <a:endParaRPr lang="en-ID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07D00-8E5B-415D-9D6C-1B1461ABB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128" y="1825625"/>
            <a:ext cx="3471672" cy="4351338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/>
              <a:t>ISMA </a:t>
            </a:r>
            <a:r>
              <a:rPr lang="en-US" b="1" dirty="0" err="1"/>
              <a:t>memungkinkan</a:t>
            </a:r>
            <a:r>
              <a:rPr lang="en-US" b="1" dirty="0"/>
              <a:t> Unit </a:t>
            </a:r>
            <a:r>
              <a:rPr lang="en-US" b="1" dirty="0" err="1"/>
              <a:t>Kerja</a:t>
            </a:r>
            <a:r>
              <a:rPr lang="en-US" b="1" dirty="0"/>
              <a:t> </a:t>
            </a:r>
            <a:r>
              <a:rPr lang="en-US" b="1" dirty="0" err="1"/>
              <a:t>untuk</a:t>
            </a:r>
            <a:r>
              <a:rPr lang="en-US" b="1" dirty="0"/>
              <a:t> </a:t>
            </a:r>
            <a:r>
              <a:rPr lang="en-US" b="1" dirty="0" err="1"/>
              <a:t>melakukan</a:t>
            </a:r>
            <a:r>
              <a:rPr lang="en-US" b="1" dirty="0"/>
              <a:t> </a:t>
            </a:r>
            <a:r>
              <a:rPr lang="en-US" b="1" dirty="0" err="1"/>
              <a:t>Kegiatan</a:t>
            </a:r>
            <a:r>
              <a:rPr lang="en-US" b="1" dirty="0"/>
              <a:t> </a:t>
            </a:r>
            <a:r>
              <a:rPr lang="en-US" b="1" dirty="0" err="1"/>
              <a:t>Manajemen</a:t>
            </a:r>
            <a:r>
              <a:rPr lang="en-US" b="1" dirty="0"/>
              <a:t> </a:t>
            </a:r>
            <a:r>
              <a:rPr lang="en-US" b="1" dirty="0" err="1"/>
              <a:t>Risiko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lebih</a:t>
            </a:r>
            <a:r>
              <a:rPr lang="en-US" b="1" dirty="0"/>
              <a:t> </a:t>
            </a:r>
            <a:r>
              <a:rPr lang="en-US" b="1" dirty="0" err="1"/>
              <a:t>mudah</a:t>
            </a:r>
            <a:r>
              <a:rPr lang="en-US" b="1" dirty="0"/>
              <a:t> dan </a:t>
            </a:r>
            <a:r>
              <a:rPr lang="en-US" b="1" dirty="0" err="1"/>
              <a:t>terdokumentasi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baik</a:t>
            </a:r>
            <a:r>
              <a:rPr lang="en-US" b="1" dirty="0"/>
              <a:t>.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A800D-0747-4466-AF74-F7035DA0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408" y="1798193"/>
            <a:ext cx="6112505" cy="3020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C7351-3973-45A5-85BB-D51D7C8DC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" t="12920" r="77062" b="61955"/>
          <a:stretch/>
        </p:blipFill>
        <p:spPr>
          <a:xfrm>
            <a:off x="2880360" y="3794132"/>
            <a:ext cx="3654552" cy="20495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3D4F5ED-777B-444B-A4DB-832F971B800C}"/>
              </a:ext>
            </a:extLst>
          </p:cNvPr>
          <p:cNvSpPr/>
          <p:nvPr/>
        </p:nvSpPr>
        <p:spPr>
          <a:xfrm>
            <a:off x="832104" y="2185416"/>
            <a:ext cx="1490472" cy="7955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F02927-43AF-45EB-8BE3-3CE309246927}"/>
              </a:ext>
            </a:extLst>
          </p:cNvPr>
          <p:cNvCxnSpPr/>
          <p:nvPr/>
        </p:nvCxnSpPr>
        <p:spPr>
          <a:xfrm>
            <a:off x="1856232" y="2980944"/>
            <a:ext cx="813816" cy="8131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DCD3C0-F91B-40DC-B7B9-03E78262D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416" y="2721142"/>
            <a:ext cx="8361229" cy="2098226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COUNTER PART UNIT </a:t>
            </a:r>
            <a:r>
              <a:rPr lang="en-US" dirty="0" smtClean="0">
                <a:latin typeface="Arial Black" panose="020B0A04020102020204" pitchFamily="34" charset="0"/>
              </a:rPr>
              <a:t>KERJA</a:t>
            </a:r>
            <a:endParaRPr lang="id-ID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51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64E-0A83-4D91-ACAC-E7683CB1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945"/>
            <a:ext cx="12192000" cy="1508760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Counter part </a:t>
            </a:r>
            <a:r>
              <a:rPr lang="en-US" dirty="0" smtClean="0">
                <a:latin typeface="Arial Black" panose="020B0A04020102020204" pitchFamily="34" charset="0"/>
              </a:rPr>
              <a:t/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DEPUTI </a:t>
            </a:r>
            <a:r>
              <a:rPr lang="en-US" dirty="0">
                <a:latin typeface="Arial Black" panose="020B0A04020102020204" pitchFamily="34" charset="0"/>
              </a:rPr>
              <a:t>BALAKS </a:t>
            </a:r>
            <a:r>
              <a:rPr lang="en-US" dirty="0" err="1">
                <a:latin typeface="Arial Black" panose="020B0A04020102020204" pitchFamily="34" charset="0"/>
              </a:rPr>
              <a:t>dan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smtClean="0">
                <a:latin typeface="Arial Black" panose="020B0A04020102020204" pitchFamily="34" charset="0"/>
              </a:rPr>
              <a:t>KASN</a:t>
            </a:r>
            <a:endParaRPr lang="id-ID" dirty="0">
              <a:latin typeface="Arial Black" panose="020B0A040201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819903" y="5861413"/>
            <a:ext cx="3733106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Bahnschrift SemiLight Condensed" panose="020B0502040204020203" pitchFamily="34" charset="0"/>
              </a:rPr>
              <a:t>ANGGOTA TIM: Dian </a:t>
            </a:r>
            <a:r>
              <a:rPr lang="en-US" sz="3200" b="1" dirty="0" err="1">
                <a:latin typeface="Bahnschrift SemiLight Condensed" panose="020B0502040204020203" pitchFamily="34" charset="0"/>
              </a:rPr>
              <a:t>Ismiarti</a:t>
            </a:r>
            <a:r>
              <a:rPr lang="en-US" sz="3200" b="1" dirty="0">
                <a:latin typeface="Bahnschrift SemiLight Condensed" panose="020B0502040204020203" pitchFamily="34" charset="0"/>
              </a:rPr>
              <a:t>		</a:t>
            </a:r>
          </a:p>
        </p:txBody>
      </p:sp>
      <p:pic>
        <p:nvPicPr>
          <p:cNvPr id="2054" name="Picture 6" descr="http://asik.menpan.go.id/images/photo/199601122018012004.jpg">
            <a:extLst>
              <a:ext uri="{FF2B5EF4-FFF2-40B4-BE49-F238E27FC236}">
                <a16:creationId xmlns:a16="http://schemas.microsoft.com/office/drawing/2014/main" id="{595CA865-D560-466A-9726-25D38F502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256" y="3583566"/>
            <a:ext cx="142240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4172033" y="3583352"/>
            <a:ext cx="4517880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latin typeface="Bahnschrift SemiLight Condensed" panose="020B0502040204020203" pitchFamily="34" charset="0"/>
              </a:rPr>
              <a:t>KETUA </a:t>
            </a:r>
            <a:r>
              <a:rPr lang="en-US" sz="2800" b="1" dirty="0">
                <a:latin typeface="Bahnschrift SemiLight Condensed" panose="020B0502040204020203" pitchFamily="34" charset="0"/>
              </a:rPr>
              <a:t>TIM: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Hiasinta</a:t>
            </a:r>
            <a:r>
              <a:rPr lang="en-US" sz="2800" b="1" dirty="0">
                <a:latin typeface="Bahnschrift SemiLight Condensed" panose="020B0502040204020203" pitchFamily="34" charset="0"/>
              </a:rPr>
              <a:t> Florentina			</a:t>
            </a:r>
          </a:p>
        </p:txBody>
      </p:sp>
      <p:pic>
        <p:nvPicPr>
          <p:cNvPr id="10" name="Picture 4" descr="http://asik.menpan.go.id/images/photo/199201242019022006.jpg">
            <a:extLst>
              <a:ext uri="{FF2B5EF4-FFF2-40B4-BE49-F238E27FC236}">
                <a16:creationId xmlns:a16="http://schemas.microsoft.com/office/drawing/2014/main" id="{13A9ED23-EECF-4AB1-AF14-B964C893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969" y="1555530"/>
            <a:ext cx="1349006" cy="202803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7550143" y="5717166"/>
            <a:ext cx="4439378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Bahnschrift SemiLight Condensed" panose="020B0502040204020203" pitchFamily="34" charset="0"/>
              </a:rPr>
              <a:t>ANGGOTA TIM: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Fikri</a:t>
            </a:r>
            <a:r>
              <a:rPr lang="en-US" sz="2800" b="1" dirty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Azhardy</a:t>
            </a:r>
            <a:r>
              <a:rPr lang="en-US" sz="2800" b="1" dirty="0">
                <a:latin typeface="Bahnschrift SemiLight Condensed" panose="020B0502040204020203" pitchFamily="34" charset="0"/>
              </a:rPr>
              <a:t>		</a:t>
            </a:r>
          </a:p>
        </p:txBody>
      </p:sp>
      <p:pic>
        <p:nvPicPr>
          <p:cNvPr id="12" name="Picture 6" descr="http://asik.menpan.go.id/images/photo/199304212019021003.jpg">
            <a:extLst>
              <a:ext uri="{FF2B5EF4-FFF2-40B4-BE49-F238E27FC236}">
                <a16:creationId xmlns:a16="http://schemas.microsoft.com/office/drawing/2014/main" id="{8F595F1B-9378-4BD2-B17F-0E961AEA4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842" y="3708861"/>
            <a:ext cx="1252537" cy="1883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5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64E-0A83-4D91-ACAC-E7683CB1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156585"/>
            <a:ext cx="12192000" cy="1508760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Counter part </a:t>
            </a:r>
            <a:r>
              <a:rPr lang="en-US" b="1" dirty="0" smtClean="0">
                <a:latin typeface="Arial Black" panose="020B0A04020102020204" pitchFamily="34" charset="0"/>
              </a:rPr>
              <a:t/>
            </a:r>
            <a:br>
              <a:rPr lang="en-US" b="1" dirty="0" smtClean="0">
                <a:latin typeface="Arial Black" panose="020B0A04020102020204" pitchFamily="34" charset="0"/>
              </a:rPr>
            </a:br>
            <a:r>
              <a:rPr lang="en-US" b="1" dirty="0" smtClean="0">
                <a:latin typeface="Arial Black" panose="020B0A04020102020204" pitchFamily="34" charset="0"/>
              </a:rPr>
              <a:t>DEPUTI </a:t>
            </a:r>
            <a:r>
              <a:rPr lang="en-US" b="1" dirty="0">
                <a:latin typeface="Arial Black" panose="020B0A04020102020204" pitchFamily="34" charset="0"/>
              </a:rPr>
              <a:t>RBKUNWAS dan biro </a:t>
            </a:r>
            <a:r>
              <a:rPr lang="en-US" b="1" dirty="0" err="1">
                <a:latin typeface="Arial Black" panose="020B0A04020102020204" pitchFamily="34" charset="0"/>
              </a:rPr>
              <a:t>sdmu</a:t>
            </a:r>
            <a:endParaRPr lang="id-ID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4898-E787-4AED-AE67-EC4F197E0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7279" y="3389716"/>
            <a:ext cx="4754880" cy="444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Bahnschrift SemiLight Condensed" panose="020B0502040204020203" pitchFamily="34" charset="0"/>
              </a:rPr>
              <a:t>KETUA TIM: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Azizah</a:t>
            </a:r>
            <a:r>
              <a:rPr lang="en-US" sz="2800" b="1" dirty="0">
                <a:latin typeface="Bahnschrift SemiLight Condensed" panose="020B0502040204020203" pitchFamily="34" charset="0"/>
              </a:rPr>
              <a:t> Try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Wulandari</a:t>
            </a:r>
            <a:endParaRPr lang="id-ID" sz="2800" b="1" dirty="0">
              <a:latin typeface="Bahnschrift SemiLight Condensed" panose="020B0502040204020203" pitchFamily="34" charset="0"/>
            </a:endParaRPr>
          </a:p>
        </p:txBody>
      </p:sp>
      <p:pic>
        <p:nvPicPr>
          <p:cNvPr id="1026" name="Picture 2" descr="http://asik.menpan.go.id/images/photo/199009212018012002.jpg">
            <a:extLst>
              <a:ext uri="{FF2B5EF4-FFF2-40B4-BE49-F238E27FC236}">
                <a16:creationId xmlns:a16="http://schemas.microsoft.com/office/drawing/2014/main" id="{AE78DC78-9CFB-4175-8C09-2CBE72298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535" y="1289571"/>
            <a:ext cx="1303691" cy="20982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1214279" y="6078166"/>
            <a:ext cx="11013894" cy="625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latin typeface="Bahnschrift SemiLight Condensed" panose="020B0502040204020203" pitchFamily="34" charset="0"/>
              </a:rPr>
              <a:t>Buono</a:t>
            </a:r>
            <a:r>
              <a:rPr lang="en-US" sz="2800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>
                <a:latin typeface="Bahnschrift SemiLight Condensed" panose="020B0502040204020203" pitchFamily="34" charset="0"/>
              </a:rPr>
              <a:t>Aji</a:t>
            </a:r>
            <a:r>
              <a:rPr lang="en-US" sz="2800" dirty="0">
                <a:latin typeface="Bahnschrift SemiLight Condensed" panose="020B0502040204020203" pitchFamily="34" charset="0"/>
              </a:rPr>
              <a:t> Santoso</a:t>
            </a:r>
            <a:r>
              <a:rPr lang="en-US" dirty="0"/>
              <a:t>		</a:t>
            </a:r>
          </a:p>
        </p:txBody>
      </p:sp>
      <p:pic>
        <p:nvPicPr>
          <p:cNvPr id="1028" name="Picture 4" descr="http://asik.menpan.go.id/images/photo/199709222018122002.jpeg">
            <a:extLst>
              <a:ext uri="{FF2B5EF4-FFF2-40B4-BE49-F238E27FC236}">
                <a16:creationId xmlns:a16="http://schemas.microsoft.com/office/drawing/2014/main" id="{05F2D677-8025-4F64-B2FE-18A532EBE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806" y="3961569"/>
            <a:ext cx="1348420" cy="20327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sik.menpan.go.id/images/photo/199506082018011003.jpg">
            <a:extLst>
              <a:ext uri="{FF2B5EF4-FFF2-40B4-BE49-F238E27FC236}">
                <a16:creationId xmlns:a16="http://schemas.microsoft.com/office/drawing/2014/main" id="{3CFBCA9D-F1F6-4927-A59D-7D88816E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706" y="3993390"/>
            <a:ext cx="1437877" cy="19171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8329193" y="6128569"/>
            <a:ext cx="2877072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Bahnschrift SemiLight Condensed" panose="020B0502040204020203" pitchFamily="34" charset="0"/>
              </a:rPr>
              <a:t>Devinta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Endhira</a:t>
            </a:r>
            <a:r>
              <a:rPr lang="en-US" sz="2800" b="1" dirty="0">
                <a:latin typeface="Bahnschrift SemiLight Condensed" panose="020B0502040204020203" pitchFamily="34" charset="0"/>
              </a:rPr>
              <a:t> I.L.	</a:t>
            </a:r>
          </a:p>
        </p:txBody>
      </p:sp>
      <p:pic>
        <p:nvPicPr>
          <p:cNvPr id="10" name="Picture 4" descr="http://asik.menpan.go.id/images/photo/199610112019022002.jpg">
            <a:extLst>
              <a:ext uri="{FF2B5EF4-FFF2-40B4-BE49-F238E27FC236}">
                <a16:creationId xmlns:a16="http://schemas.microsoft.com/office/drawing/2014/main" id="{B7CC37E4-DB98-40CA-BD60-93ABDBE2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190" y="3894163"/>
            <a:ext cx="1419225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4569329" y="6232154"/>
            <a:ext cx="3000102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Bahnschrift SemiLight Condensed" panose="020B0502040204020203" pitchFamily="34" charset="0"/>
              </a:rPr>
              <a:t>Viony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Septilika</a:t>
            </a:r>
            <a:r>
              <a:rPr lang="en-US" sz="2800" b="1" dirty="0">
                <a:latin typeface="Bahnschrift SemiLight Condensed" panose="020B0502040204020203" pitchFamily="34" charset="0"/>
              </a:rPr>
              <a:t> Abigail	</a:t>
            </a:r>
          </a:p>
        </p:txBody>
      </p:sp>
    </p:spTree>
    <p:extLst>
      <p:ext uri="{BB962C8B-B14F-4D97-AF65-F5344CB8AC3E}">
        <p14:creationId xmlns:p14="http://schemas.microsoft.com/office/powerpoint/2010/main" val="11362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64E-0A83-4D91-ACAC-E7683CB1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156585"/>
            <a:ext cx="12192000" cy="1508760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Counter part </a:t>
            </a:r>
            <a:r>
              <a:rPr lang="en-US" dirty="0" smtClean="0">
                <a:latin typeface="Arial Black" panose="020B0A04020102020204" pitchFamily="34" charset="0"/>
              </a:rPr>
              <a:t/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DEPUTI </a:t>
            </a:r>
            <a:r>
              <a:rPr lang="en-US" dirty="0">
                <a:latin typeface="Arial Black" panose="020B0A04020102020204" pitchFamily="34" charset="0"/>
              </a:rPr>
              <a:t>YANLIK dan biro MKOK</a:t>
            </a:r>
            <a:endParaRPr lang="id-ID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4898-E787-4AED-AE67-EC4F197E0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7903" y="3726247"/>
            <a:ext cx="4754880" cy="444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latin typeface="Bahnschrift SemiLight Condensed" panose="020B0502040204020203" pitchFamily="34" charset="0"/>
              </a:rPr>
              <a:t>KETUA TIM: Ref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Fitri</a:t>
            </a:r>
            <a:r>
              <a:rPr lang="en-US" sz="2800" b="1" dirty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Yenti</a:t>
            </a:r>
            <a:r>
              <a:rPr lang="en-US" sz="2800" b="1" dirty="0">
                <a:latin typeface="Bahnschrift SemiLight Condensed" panose="020B0502040204020203" pitchFamily="34" charset="0"/>
              </a:rPr>
              <a:t> Z</a:t>
            </a:r>
            <a:endParaRPr lang="id-ID" sz="28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1279318" y="6168353"/>
            <a:ext cx="11841450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latin typeface="Bahnschrift SemiLight Condensed" panose="020B0502040204020203" pitchFamily="34" charset="0"/>
              </a:rPr>
              <a:t> 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Bagas</a:t>
            </a:r>
            <a:r>
              <a:rPr lang="en-US" sz="2800" b="1" dirty="0">
                <a:latin typeface="Bahnschrift SemiLight Condensed" panose="020B0502040204020203" pitchFamily="34" charset="0"/>
              </a:rPr>
              <a:t> Adhi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Pamungkas</a:t>
            </a:r>
            <a:r>
              <a:rPr lang="en-US" sz="2800" b="1" dirty="0">
                <a:latin typeface="Bahnschrift SemiLight Condensed" panose="020B0502040204020203" pitchFamily="34" charset="0"/>
              </a:rPr>
              <a:t>		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                                          </a:t>
            </a:r>
            <a:r>
              <a:rPr lang="en-US" sz="2800" b="1" dirty="0" err="1" smtClean="0">
                <a:latin typeface="Bahnschrift SemiLight Condensed" panose="020B0502040204020203" pitchFamily="34" charset="0"/>
              </a:rPr>
              <a:t>Widay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Kusumaningrum</a:t>
            </a:r>
            <a:r>
              <a:rPr lang="en-US" sz="2800" b="1" dirty="0">
                <a:latin typeface="Bahnschrift SemiLight Condensed" panose="020B0502040204020203" pitchFamily="34" charset="0"/>
              </a:rPr>
              <a:t>		</a:t>
            </a:r>
          </a:p>
        </p:txBody>
      </p:sp>
      <p:pic>
        <p:nvPicPr>
          <p:cNvPr id="3074" name="Picture 2" descr="http://asik.menpan.go.id/images/photo/199104232018012001.jpg">
            <a:extLst>
              <a:ext uri="{FF2B5EF4-FFF2-40B4-BE49-F238E27FC236}">
                <a16:creationId xmlns:a16="http://schemas.microsoft.com/office/drawing/2014/main" id="{15FFB915-AE44-42A4-9DCC-194873C3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97" y="1553944"/>
            <a:ext cx="1372471" cy="20579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asik.menpan.go.id/images/photo/199612122018011001.jpg">
            <a:extLst>
              <a:ext uri="{FF2B5EF4-FFF2-40B4-BE49-F238E27FC236}">
                <a16:creationId xmlns:a16="http://schemas.microsoft.com/office/drawing/2014/main" id="{603A5C0B-D7F0-49C8-AD34-8D20FA7A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54" y="3999541"/>
            <a:ext cx="1496533" cy="20609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asik.menpan.go.id/images/photo/199604112018122001.jpeg">
            <a:extLst>
              <a:ext uri="{FF2B5EF4-FFF2-40B4-BE49-F238E27FC236}">
                <a16:creationId xmlns:a16="http://schemas.microsoft.com/office/drawing/2014/main" id="{6B0A8751-2DCF-4D73-BF03-E6E53828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95" y="3916848"/>
            <a:ext cx="1367066" cy="20609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57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6364E-0A83-4D91-ACAC-E7683CB1D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1" y="156585"/>
            <a:ext cx="12192000" cy="1508760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Counter part </a:t>
            </a:r>
            <a:r>
              <a:rPr lang="en-US" dirty="0" smtClean="0">
                <a:latin typeface="Arial Black" panose="020B0A04020102020204" pitchFamily="34" charset="0"/>
              </a:rPr>
              <a:t/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DEPUTI </a:t>
            </a:r>
            <a:r>
              <a:rPr lang="en-US" dirty="0">
                <a:latin typeface="Arial Black" panose="020B0A04020102020204" pitchFamily="34" charset="0"/>
              </a:rPr>
              <a:t>SDMA </a:t>
            </a:r>
            <a:r>
              <a:rPr lang="en-US" dirty="0" err="1">
                <a:latin typeface="Arial Black" panose="020B0A04020102020204" pitchFamily="34" charset="0"/>
              </a:rPr>
              <a:t>dan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smtClean="0">
                <a:latin typeface="Arial Black" panose="020B0A04020102020204" pitchFamily="34" charset="0"/>
              </a:rPr>
              <a:t>HUKIP</a:t>
            </a:r>
            <a:endParaRPr lang="id-ID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4898-E787-4AED-AE67-EC4F197E0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4831" y="3501205"/>
            <a:ext cx="4754880" cy="444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Bahnschrift SemiLight Condensed" panose="020B0502040204020203" pitchFamily="34" charset="0"/>
              </a:rPr>
              <a:t>KETUA TIM: </a:t>
            </a:r>
            <a:r>
              <a:rPr lang="en-US" sz="2400" b="1" dirty="0" err="1">
                <a:latin typeface="Bahnschrift SemiLight Condensed" panose="020B0502040204020203" pitchFamily="34" charset="0"/>
              </a:rPr>
              <a:t>Geni</a:t>
            </a:r>
            <a:r>
              <a:rPr lang="en-US" sz="2400" b="1" dirty="0">
                <a:latin typeface="Bahnschrift SemiLight Condensed" panose="020B0502040204020203" pitchFamily="34" charset="0"/>
              </a:rPr>
              <a:t> Indah </a:t>
            </a:r>
            <a:r>
              <a:rPr lang="en-US" sz="2400" b="1" dirty="0" err="1">
                <a:latin typeface="Bahnschrift SemiLight Condensed" panose="020B0502040204020203" pitchFamily="34" charset="0"/>
              </a:rPr>
              <a:t>Oktapiani</a:t>
            </a:r>
            <a:endParaRPr lang="id-ID" sz="2400" b="1" dirty="0">
              <a:latin typeface="Bahnschrift SemiLight Condensed" panose="020B0502040204020203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60838-CA04-4475-B987-E1C073CD06DA}"/>
              </a:ext>
            </a:extLst>
          </p:cNvPr>
          <p:cNvSpPr txBox="1">
            <a:spLocks/>
          </p:cNvSpPr>
          <p:nvPr/>
        </p:nvSpPr>
        <p:spPr>
          <a:xfrm>
            <a:off x="1392257" y="6202789"/>
            <a:ext cx="11841450" cy="625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err="1" smtClean="0">
                <a:latin typeface="Bahnschrift SemiLight Condensed" panose="020B0502040204020203" pitchFamily="34" charset="0"/>
              </a:rPr>
              <a:t>Hesti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Setianingsih</a:t>
            </a:r>
            <a:r>
              <a:rPr lang="en-US" sz="2800" b="1" dirty="0">
                <a:latin typeface="Bahnschrift SemiLight Condensed" panose="020B0502040204020203" pitchFamily="34" charset="0"/>
              </a:rPr>
              <a:t>	        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      </a:t>
            </a:r>
            <a:r>
              <a:rPr lang="en-US" sz="2800" b="1" dirty="0">
                <a:latin typeface="Bahnschrift SemiLight Condensed" panose="020B0502040204020203" pitchFamily="34" charset="0"/>
              </a:rPr>
              <a:t>Dani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Triatmajaya</a:t>
            </a:r>
            <a:r>
              <a:rPr lang="en-US" sz="2800" b="1" dirty="0">
                <a:latin typeface="Bahnschrift SemiLight Condensed" panose="020B0502040204020203" pitchFamily="34" charset="0"/>
              </a:rPr>
              <a:t>	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     </a:t>
            </a:r>
            <a:r>
              <a:rPr lang="en-US" sz="2800" b="1" dirty="0" err="1" smtClean="0">
                <a:latin typeface="Bahnschrift SemiLight Condensed" panose="020B0502040204020203" pitchFamily="34" charset="0"/>
              </a:rPr>
              <a:t>Ayudya</a:t>
            </a:r>
            <a:r>
              <a:rPr lang="en-US" sz="2800" b="1" dirty="0" smtClean="0">
                <a:latin typeface="Bahnschrift SemiLight Condensed" panose="020B0502040204020203" pitchFamily="34" charset="0"/>
              </a:rPr>
              <a:t> </a:t>
            </a:r>
            <a:r>
              <a:rPr lang="en-US" sz="2800" b="1" dirty="0">
                <a:latin typeface="Bahnschrift SemiLight Condensed" panose="020B0502040204020203" pitchFamily="34" charset="0"/>
              </a:rPr>
              <a:t>Naomi </a:t>
            </a:r>
            <a:r>
              <a:rPr lang="en-US" sz="2800" b="1" dirty="0" err="1">
                <a:latin typeface="Bahnschrift SemiLight Condensed" panose="020B0502040204020203" pitchFamily="34" charset="0"/>
              </a:rPr>
              <a:t>Niswandari</a:t>
            </a:r>
            <a:r>
              <a:rPr lang="en-US" sz="2800" b="1" dirty="0">
                <a:latin typeface="Bahnschrift SemiLight Condensed" panose="020B0502040204020203" pitchFamily="34" charset="0"/>
              </a:rPr>
              <a:t>		</a:t>
            </a:r>
          </a:p>
        </p:txBody>
      </p:sp>
      <p:pic>
        <p:nvPicPr>
          <p:cNvPr id="4098" name="Picture 2" descr="http://asik.menpan.go.id/images/photo/199110312014032002.jpg">
            <a:extLst>
              <a:ext uri="{FF2B5EF4-FFF2-40B4-BE49-F238E27FC236}">
                <a16:creationId xmlns:a16="http://schemas.microsoft.com/office/drawing/2014/main" id="{766FE6D2-AF43-43E3-AFA5-A7AED0344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09" y="1385590"/>
            <a:ext cx="1400124" cy="21001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C7E5A-A4A0-4D56-B00C-86F3306E5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636" y="4007893"/>
            <a:ext cx="1326412" cy="19924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9A4F9-CE7B-4BA3-89F7-7C2F06DD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9009" y="3989742"/>
            <a:ext cx="1403553" cy="2098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60AA28-445B-47A7-8982-A6C16A8C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711" y="4036544"/>
            <a:ext cx="1286653" cy="19351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0673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5754" y="3191070"/>
            <a:ext cx="8304246" cy="9703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4000" b="1" dirty="0">
                <a:latin typeface="Bahnschrift" panose="020B0502040204020203" pitchFamily="34" charset="0"/>
              </a:rPr>
              <a:t>inspektorat.menpanrb@gmail.com</a:t>
            </a:r>
            <a:endParaRPr lang="en-US" sz="4000" b="1" dirty="0">
              <a:latin typeface="Bahnschrift" panose="020B0502040204020203" pitchFamily="34" charset="0"/>
            </a:endParaRPr>
          </a:p>
        </p:txBody>
      </p:sp>
      <p:pic>
        <p:nvPicPr>
          <p:cNvPr id="1026" name="Picture 2" descr="https://cdn4.iconfinder.com/data/icons/happily-colored-snlogo/512/gmail-email-mail-logo-circle-mater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30" y="2616168"/>
            <a:ext cx="1962474" cy="19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42" y="4441015"/>
            <a:ext cx="2279358" cy="227935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218220" y="5323503"/>
            <a:ext cx="5700744" cy="9703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ID" sz="4000" b="1" dirty="0" smtClean="0">
                <a:latin typeface="Bahnschrift" panose="020B0502040204020203" pitchFamily="34" charset="0"/>
              </a:rPr>
              <a:t>+62</a:t>
            </a:r>
            <a:endParaRPr lang="en-US" sz="40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97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EC8B7-6979-4D4A-BAF0-82B41D43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15760"/>
            <a:ext cx="11094098" cy="2852737"/>
          </a:xfrm>
        </p:spPr>
        <p:txBody>
          <a:bodyPr>
            <a:noAutofit/>
          </a:bodyPr>
          <a:lstStyle/>
          <a:p>
            <a:pPr algn="ctr"/>
            <a:r>
              <a:rPr lang="en-US" dirty="0" err="1">
                <a:latin typeface="Arial Black" panose="020B0A04020102020204" pitchFamily="34" charset="0"/>
              </a:rPr>
              <a:t>Penetapan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Konteks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Manajemen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 err="1">
                <a:latin typeface="Arial Black" panose="020B0A04020102020204" pitchFamily="34" charset="0"/>
              </a:rPr>
              <a:t>Risiko</a:t>
            </a:r>
            <a:endParaRPr lang="en-ID" dirty="0">
              <a:latin typeface="Arial Black" panose="020B0A040201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C7FA5A-9A6A-4922-8184-5B94EF02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01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ED8106-BC50-4BF9-B65B-38EBDAF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81" y="263338"/>
            <a:ext cx="9950233" cy="6283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520890" y="2108718"/>
            <a:ext cx="9713167" cy="443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76019"/>
              </p:ext>
            </p:extLst>
          </p:nvPr>
        </p:nvGraphicFramePr>
        <p:xfrm>
          <a:off x="2434123" y="2224884"/>
          <a:ext cx="7886700" cy="2811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1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1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6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UNIT PEMILIK RISIKO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PEMILIK RISIKO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9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Menteri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Sekretariat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Sekretaris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Deputi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Deputi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Biro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Kepala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Biro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05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Inspektorat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Inspektur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434123" y="5858691"/>
            <a:ext cx="7004024" cy="532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Bahnschrift SemiLight Condensed" panose="020B0502040204020203" pitchFamily="34" charset="0"/>
              </a:rPr>
              <a:t>Tahunan (Sesuai dengan Periode PK)</a:t>
            </a:r>
            <a:endParaRPr lang="en-US" sz="2800" dirty="0">
              <a:latin typeface="Bahnschrift SemiLight Condensed" panose="020B050204020402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434123" y="5152830"/>
            <a:ext cx="7004024" cy="5481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Bahnschrift SemiLight Condensed" panose="020B0502040204020203" pitchFamily="34" charset="0"/>
              </a:rPr>
              <a:t>Berisi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Tugas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dan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Fungsi</a:t>
            </a:r>
            <a:r>
              <a:rPr lang="en-US" sz="2400" dirty="0">
                <a:latin typeface="Bahnschrift SemiLight Condensed" panose="020B0502040204020203" pitchFamily="34" charset="0"/>
              </a:rPr>
              <a:t> Unit </a:t>
            </a:r>
            <a:r>
              <a:rPr lang="en-US" sz="2400" dirty="0" err="1">
                <a:latin typeface="Bahnschrift SemiLight Condensed" panose="020B0502040204020203" pitchFamily="34" charset="0"/>
              </a:rPr>
              <a:t>Pemilik</a:t>
            </a:r>
            <a:r>
              <a:rPr lang="en-US" sz="2400" dirty="0">
                <a:latin typeface="Bahnschrift SemiLight Condensed" panose="020B0502040204020203" pitchFamily="34" charset="0"/>
              </a:rPr>
              <a:t> </a:t>
            </a:r>
            <a:r>
              <a:rPr lang="en-US" sz="2400" dirty="0" err="1">
                <a:latin typeface="Bahnschrift SemiLight Condensed" panose="020B0502040204020203" pitchFamily="34" charset="0"/>
              </a:rPr>
              <a:t>Risiko</a:t>
            </a:r>
            <a:endParaRPr lang="en-US" sz="2400" dirty="0">
              <a:latin typeface="Bahnschrift SemiLight Condensed" panose="020B0502040204020203" pitchFamily="3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704253" y="1313517"/>
            <a:ext cx="933061" cy="100980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6710" y="1611513"/>
            <a:ext cx="654309" cy="389828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891781" y="1878253"/>
            <a:ext cx="795435" cy="431995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460398" y="850128"/>
            <a:ext cx="363893" cy="363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4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  <p:bldP spid="24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ED8106-BC50-4BF9-B65B-38EBDAF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81" y="263338"/>
            <a:ext cx="9950233" cy="6283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7D029451-D685-4563-91FE-EA328981F35C}"/>
              </a:ext>
            </a:extLst>
          </p:cNvPr>
          <p:cNvSpPr/>
          <p:nvPr/>
        </p:nvSpPr>
        <p:spPr>
          <a:xfrm>
            <a:off x="1500860" y="3125408"/>
            <a:ext cx="9649222" cy="3275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4000" b="1" dirty="0" err="1">
                <a:latin typeface="Bahnschrift SemiLight Condensed" panose="020B0502040204020203" pitchFamily="34" charset="0"/>
              </a:rPr>
              <a:t>Dokumen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perencanaan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strategis</a:t>
            </a:r>
            <a:r>
              <a:rPr lang="en-ID" sz="4000" b="1" dirty="0">
                <a:latin typeface="Bahnschrift SemiLight Condensed" panose="020B0502040204020203" pitchFamily="34" charset="0"/>
              </a:rPr>
              <a:t> Kementerian PAN dan RB,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yaitu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Rencana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Strategis</a:t>
            </a:r>
            <a:r>
              <a:rPr lang="en-ID" sz="4000" b="1" dirty="0">
                <a:latin typeface="Bahnschrift SemiLight Condensed" panose="020B0502040204020203" pitchFamily="34" charset="0"/>
              </a:rPr>
              <a:t> (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Renstra</a:t>
            </a:r>
            <a:r>
              <a:rPr lang="en-ID" sz="4000" b="1" dirty="0">
                <a:latin typeface="Bahnschrift SemiLight Condensed" panose="020B0502040204020203" pitchFamily="34" charset="0"/>
              </a:rPr>
              <a:t>),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Perjanjian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Kinerja</a:t>
            </a:r>
            <a:r>
              <a:rPr lang="en-ID" sz="4000" b="1" dirty="0">
                <a:latin typeface="Bahnschrift SemiLight Condensed" panose="020B0502040204020203" pitchFamily="34" charset="0"/>
              </a:rPr>
              <a:t>,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Renja</a:t>
            </a:r>
            <a:r>
              <a:rPr lang="en-ID" sz="4000" b="1" dirty="0">
                <a:latin typeface="Bahnschrift SemiLight Condensed" panose="020B0502040204020203" pitchFamily="34" charset="0"/>
              </a:rPr>
              <a:t>, dan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dokumen</a:t>
            </a:r>
            <a:r>
              <a:rPr lang="en-ID" sz="4000" b="1" dirty="0">
                <a:latin typeface="Bahnschrift SemiLight Condensed" panose="020B0502040204020203" pitchFamily="34" charset="0"/>
              </a:rPr>
              <a:t>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lainnya</a:t>
            </a:r>
            <a:r>
              <a:rPr lang="en-ID" sz="4000" b="1" dirty="0">
                <a:latin typeface="Bahnschrift SemiLight Condensed" panose="020B0502040204020203" pitchFamily="34" charset="0"/>
              </a:rPr>
              <a:t> yang </a:t>
            </a:r>
            <a:r>
              <a:rPr lang="en-ID" sz="4000" b="1" dirty="0" err="1">
                <a:latin typeface="Bahnschrift SemiLight Condensed" panose="020B0502040204020203" pitchFamily="34" charset="0"/>
              </a:rPr>
              <a:t>relevan</a:t>
            </a:r>
            <a:r>
              <a:rPr lang="en-ID" sz="4000" b="1" dirty="0">
                <a:latin typeface="Bahnschrift SemiLight Condensed" panose="020B0502040204020203" pitchFamily="34" charset="0"/>
              </a:rPr>
              <a:t>.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59224" y="2323322"/>
            <a:ext cx="1259633" cy="144624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425330" y="2024744"/>
            <a:ext cx="438539" cy="4385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ED8106-BC50-4BF9-B65B-38EBDAF2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81" y="263338"/>
            <a:ext cx="9950233" cy="6283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1441735" y="3107094"/>
            <a:ext cx="424388" cy="424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1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26" y="345232"/>
            <a:ext cx="10581788" cy="12295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63326" y="345232"/>
            <a:ext cx="424388" cy="424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79306"/>
              </p:ext>
            </p:extLst>
          </p:nvPr>
        </p:nvGraphicFramePr>
        <p:xfrm>
          <a:off x="1054359" y="1698171"/>
          <a:ext cx="10977620" cy="50729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000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NO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PEMILIK RISIKO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KOORDINATOR RISIKO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PENGELOLA RISIKO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28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Menteri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Sekretraris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Seluruh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Pejabat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Es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I di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Lingkungan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09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Sekretaris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Kepala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Biro MKOK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Seluruh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Kepala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Biro di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Lingkungan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Sekretariat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Kementerian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Deputi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Sekretaris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Deputi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Seluruh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 smtClean="0">
                          <a:latin typeface="Bahnschrift SemiLight Condensed" panose="020B0502040204020203" pitchFamily="34" charset="0"/>
                        </a:rPr>
                        <a:t>Eselon</a:t>
                      </a:r>
                      <a:r>
                        <a:rPr lang="en-US" sz="2400" baseline="0" dirty="0" smtClean="0">
                          <a:latin typeface="Bahnschrift SemiLight Condensed" panose="020B0502040204020203" pitchFamily="34" charset="0"/>
                        </a:rPr>
                        <a:t> II di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lingkungan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Deputi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terkait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8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Kepala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Biro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Salah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satu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Pejabat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setingkat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Eselon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III yang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ditunjuk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Kabiro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Seluruh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Kepala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Bagian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di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lingkungan</a:t>
                      </a:r>
                      <a:r>
                        <a:rPr lang="en-US" sz="2400" baseline="0" dirty="0">
                          <a:latin typeface="Bahnschrift SemiLight Condensed" panose="020B0502040204020203" pitchFamily="34" charset="0"/>
                        </a:rPr>
                        <a:t> Biro </a:t>
                      </a:r>
                      <a:r>
                        <a:rPr lang="en-US" sz="2400" baseline="0" dirty="0" err="1">
                          <a:latin typeface="Bahnschrift SemiLight Condensed" panose="020B0502040204020203" pitchFamily="34" charset="0"/>
                        </a:rPr>
                        <a:t>terkait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81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Inspektur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Salah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satu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Auditor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Madya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/Muda yang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ditunjuk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Inspektur</a:t>
                      </a:r>
                      <a:endParaRPr lang="en-US" sz="2400" dirty="0">
                        <a:latin typeface="Bahnschrift SemiLight Condensed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Seluruh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Kelompok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Jabatan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</a:t>
                      </a:r>
                      <a:r>
                        <a:rPr lang="en-US" sz="2400" dirty="0" err="1">
                          <a:latin typeface="Bahnschrift SemiLight Condensed" panose="020B0502040204020203" pitchFamily="34" charset="0"/>
                        </a:rPr>
                        <a:t>Fungsional</a:t>
                      </a:r>
                      <a:r>
                        <a:rPr lang="en-US" sz="2400" dirty="0">
                          <a:latin typeface="Bahnschrift SemiLight Condensed" panose="020B0502040204020203" pitchFamily="34" charset="0"/>
                        </a:rPr>
                        <a:t> Auditor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3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505</TotalTime>
  <Words>1480</Words>
  <Application>Microsoft Office PowerPoint</Application>
  <PresentationFormat>Widescreen</PresentationFormat>
  <Paragraphs>179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Adobe Garamond Pro Bold</vt:lpstr>
      <vt:lpstr>Arial</vt:lpstr>
      <vt:lpstr>Arial Black</vt:lpstr>
      <vt:lpstr>Bahnschrift</vt:lpstr>
      <vt:lpstr>Bahnschrift SemiBold Condensed</vt:lpstr>
      <vt:lpstr>Bahnschrift SemiLight Condensed</vt:lpstr>
      <vt:lpstr>Franklin Gothic Book</vt:lpstr>
      <vt:lpstr>Georgia</vt:lpstr>
      <vt:lpstr>Wingdings</vt:lpstr>
      <vt:lpstr>Crop</vt:lpstr>
      <vt:lpstr>PETUNJUK PENGISIAN MANAJEMEN RISIKO UNIT KERJA</vt:lpstr>
      <vt:lpstr>Latar Belakang Pengisian Manajemen Risiko</vt:lpstr>
      <vt:lpstr>Pedoman Teknis Manajemen Risiko</vt:lpstr>
      <vt:lpstr>Inspektorat Sistem Manajemen Audit (ISMA)</vt:lpstr>
      <vt:lpstr>Penetapan Konteks Manajemen Risiko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Identifikasi, Analisis, dan Evaluasi Risiko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PENYUSUNAN TINDAK RENCANA PENGENDALIAN</vt:lpstr>
      <vt:lpstr>PowerPoint Presentation</vt:lpstr>
      <vt:lpstr>PowerPoint Presentation</vt:lpstr>
      <vt:lpstr>PowerPoint Presentation</vt:lpstr>
      <vt:lpstr>RENCANA TINDAK PENGENDALIAN</vt:lpstr>
      <vt:lpstr>PEMANTAUAN DAN REVIU</vt:lpstr>
      <vt:lpstr>PowerPoint Presentation</vt:lpstr>
      <vt:lpstr>PowerPoint Presentation</vt:lpstr>
      <vt:lpstr>A. Pemantauan berkelanjutan (on-going monitoring) </vt:lpstr>
      <vt:lpstr>Periode dan penanggung jawab pelaksanaan pemantauan</vt:lpstr>
      <vt:lpstr>REVIU PELAKSANAAN </vt:lpstr>
      <vt:lpstr>DOKUMEN MANAJEMEN RISIKO</vt:lpstr>
      <vt:lpstr>COUNTER PART UNIT KERJA</vt:lpstr>
      <vt:lpstr>Counter part  DEPUTI BALAKS dan KASN</vt:lpstr>
      <vt:lpstr>Counter part  DEPUTI RBKUNWAS dan biro sdmu</vt:lpstr>
      <vt:lpstr>Counter part  DEPUTI YANLIK dan biro MKOK</vt:lpstr>
      <vt:lpstr>Counter part  DEPUTI SDMA dan HUKIP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PETUNJUK PENGISIAN MANAJEMEN RISIKO UNIT KERJA</dc:title>
  <dc:creator>Dian Ismi</dc:creator>
  <cp:lastModifiedBy>Inspektorat Kemenpan</cp:lastModifiedBy>
  <cp:revision>54</cp:revision>
  <dcterms:created xsi:type="dcterms:W3CDTF">2019-08-28T06:45:15Z</dcterms:created>
  <dcterms:modified xsi:type="dcterms:W3CDTF">2019-08-29T02:16:31Z</dcterms:modified>
</cp:coreProperties>
</file>